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8"/>
  </p:notesMasterIdLst>
  <p:sldIdLst>
    <p:sldId id="281" r:id="rId4"/>
    <p:sldId id="282" r:id="rId5"/>
    <p:sldId id="287" r:id="rId6"/>
    <p:sldId id="304" r:id="rId7"/>
    <p:sldId id="301" r:id="rId8"/>
    <p:sldId id="289" r:id="rId9"/>
    <p:sldId id="290" r:id="rId10"/>
    <p:sldId id="302" r:id="rId11"/>
    <p:sldId id="269" r:id="rId12"/>
    <p:sldId id="293" r:id="rId13"/>
    <p:sldId id="305" r:id="rId14"/>
    <p:sldId id="292" r:id="rId15"/>
    <p:sldId id="295" r:id="rId16"/>
    <p:sldId id="294" r:id="rId17"/>
    <p:sldId id="303" r:id="rId18"/>
    <p:sldId id="270" r:id="rId19"/>
    <p:sldId id="260" r:id="rId20"/>
    <p:sldId id="307" r:id="rId21"/>
    <p:sldId id="261" r:id="rId22"/>
    <p:sldId id="268" r:id="rId23"/>
    <p:sldId id="262" r:id="rId24"/>
    <p:sldId id="263" r:id="rId25"/>
    <p:sldId id="264" r:id="rId26"/>
    <p:sldId id="265" r:id="rId27"/>
    <p:sldId id="266" r:id="rId28"/>
    <p:sldId id="267" r:id="rId29"/>
    <p:sldId id="273" r:id="rId30"/>
    <p:sldId id="283" r:id="rId31"/>
    <p:sldId id="279" r:id="rId32"/>
    <p:sldId id="271" r:id="rId33"/>
    <p:sldId id="272" r:id="rId34"/>
    <p:sldId id="298" r:id="rId35"/>
    <p:sldId id="300" r:id="rId36"/>
    <p:sldId id="278" r:id="rId37"/>
  </p:sldIdLst>
  <p:sldSz cx="9144000" cy="5716588"/>
  <p:notesSz cx="6888163" cy="10020300"/>
  <p:defaultTextStyle>
    <a:defPPr>
      <a:defRPr lang="en-GB"/>
    </a:defPPr>
    <a:lvl1pPr algn="l" defTabSz="449263" rtl="0" fontAlgn="base">
      <a:lnSpc>
        <a:spcPct val="117000"/>
      </a:lnSpc>
      <a:spcBef>
        <a:spcPct val="0"/>
      </a:spcBef>
      <a:spcAft>
        <a:spcPct val="0"/>
      </a:spcAft>
      <a:buClr>
        <a:srgbClr val="000000"/>
      </a:buClr>
      <a:buSzPct val="100000"/>
      <a:buFont typeface="Corbel" pitchFamily="34" charset="0"/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1pPr>
    <a:lvl2pPr marL="377825" indent="38100" algn="l" defTabSz="449263" rtl="0" fontAlgn="base">
      <a:lnSpc>
        <a:spcPct val="117000"/>
      </a:lnSpc>
      <a:spcBef>
        <a:spcPct val="0"/>
      </a:spcBef>
      <a:spcAft>
        <a:spcPct val="0"/>
      </a:spcAft>
      <a:buClr>
        <a:srgbClr val="000000"/>
      </a:buClr>
      <a:buSzPct val="100000"/>
      <a:buFont typeface="Corbel" pitchFamily="34" charset="0"/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2pPr>
    <a:lvl3pPr marL="782638" indent="96838" algn="l" defTabSz="449263" rtl="0" fontAlgn="base">
      <a:lnSpc>
        <a:spcPct val="117000"/>
      </a:lnSpc>
      <a:spcBef>
        <a:spcPct val="0"/>
      </a:spcBef>
      <a:spcAft>
        <a:spcPct val="0"/>
      </a:spcAft>
      <a:buClr>
        <a:srgbClr val="000000"/>
      </a:buClr>
      <a:buSzPct val="100000"/>
      <a:buFont typeface="Corbel" pitchFamily="34" charset="0"/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3pPr>
    <a:lvl4pPr marL="1187450" indent="150813" algn="l" defTabSz="449263" rtl="0" fontAlgn="base">
      <a:lnSpc>
        <a:spcPct val="117000"/>
      </a:lnSpc>
      <a:spcBef>
        <a:spcPct val="0"/>
      </a:spcBef>
      <a:spcAft>
        <a:spcPct val="0"/>
      </a:spcAft>
      <a:buClr>
        <a:srgbClr val="000000"/>
      </a:buClr>
      <a:buSzPct val="100000"/>
      <a:buFont typeface="Corbel" pitchFamily="34" charset="0"/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4pPr>
    <a:lvl5pPr marL="1600200" indent="193675" algn="l" defTabSz="449263" rtl="0" fontAlgn="base">
      <a:lnSpc>
        <a:spcPct val="117000"/>
      </a:lnSpc>
      <a:spcBef>
        <a:spcPct val="0"/>
      </a:spcBef>
      <a:spcAft>
        <a:spcPct val="0"/>
      </a:spcAft>
      <a:buClr>
        <a:srgbClr val="000000"/>
      </a:buClr>
      <a:buSzPct val="100000"/>
      <a:buFont typeface="Corbel" pitchFamily="34" charset="0"/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CE3FE"/>
    <a:srgbClr val="91D9FD"/>
    <a:srgbClr val="EAFDE9"/>
    <a:srgbClr val="D5FBD6"/>
    <a:srgbClr val="B9F9BB"/>
    <a:srgbClr val="B1FDC3"/>
    <a:srgbClr val="D2FEDC"/>
    <a:srgbClr val="DEC2E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43" autoAdjust="0"/>
    <p:restoredTop sz="94717" autoAdjust="0"/>
  </p:normalViewPr>
  <p:slideViewPr>
    <p:cSldViewPr>
      <p:cViewPr>
        <p:scale>
          <a:sx n="90" d="100"/>
          <a:sy n="90" d="100"/>
        </p:scale>
        <p:origin x="-324" y="-6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350"/>
        <p:guide pos="285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nyazev_YA\Desktop\&#1050;%20&#1087;&#1088;&#1077;&#1079;&#1077;&#1085;&#1090;&#1072;&#1094;&#1080;&#1080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knyazev_YA\Desktop\&#1050;%20&#1087;&#1088;&#1077;&#1079;&#1077;&#1085;&#1090;&#1072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7325989044544293E-2"/>
          <c:y val="0.14144451378018341"/>
          <c:w val="0.89021743755585125"/>
          <c:h val="0.69669126971301298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val>
            <c:numRef>
              <c:f>Лист1!$S$29:$V$29</c:f>
              <c:numCache>
                <c:formatCode>General</c:formatCode>
                <c:ptCount val="4"/>
                <c:pt idx="0">
                  <c:v>100</c:v>
                </c:pt>
                <c:pt idx="1">
                  <c:v>40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overlap val="-5"/>
        <c:axId val="54998528"/>
        <c:axId val="55000064"/>
      </c:barChart>
      <c:catAx>
        <c:axId val="54998528"/>
        <c:scaling>
          <c:orientation val="minMax"/>
        </c:scaling>
        <c:delete val="1"/>
        <c:axPos val="b"/>
        <c:numFmt formatCode="General" sourceLinked="1"/>
        <c:tickLblPos val="none"/>
        <c:crossAx val="55000064"/>
        <c:crosses val="autoZero"/>
        <c:auto val="1"/>
        <c:lblAlgn val="ctr"/>
        <c:lblOffset val="100"/>
      </c:catAx>
      <c:valAx>
        <c:axId val="5500006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54998528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</c:chart>
  <c:spPr>
    <a:solidFill>
      <a:srgbClr val="FFC000">
        <a:alpha val="23000"/>
      </a:srgbClr>
    </a:solidFill>
    <a:ln w="19050" cmpd="sng"/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069301503287193E-2"/>
          <c:y val="0.17640055409740563"/>
          <c:w val="0.72523476193847469"/>
          <c:h val="0.64176000123878763"/>
        </c:manualLayout>
      </c:layout>
      <c:barChart>
        <c:barDir val="col"/>
        <c:grouping val="clustered"/>
        <c:ser>
          <c:idx val="0"/>
          <c:order val="0"/>
          <c:tx>
            <c:v>Гиперкератоз</c:v>
          </c:tx>
          <c:spPr>
            <a:solidFill>
              <a:srgbClr val="00B0F0"/>
            </a:solidFill>
          </c:spPr>
          <c:val>
            <c:numRef>
              <c:f>Лист1!$P$91:$R$91</c:f>
              <c:numCache>
                <c:formatCode>General</c:formatCode>
                <c:ptCount val="3"/>
                <c:pt idx="0">
                  <c:v>1.4</c:v>
                </c:pt>
                <c:pt idx="1">
                  <c:v>1.01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v>Воспаление, потертости.</c:v>
          </c:tx>
          <c:spPr>
            <a:solidFill>
              <a:srgbClr val="FF0000"/>
            </a:solidFill>
          </c:spPr>
          <c:val>
            <c:numRef>
              <c:f>Лист1!$P$92:$R$92</c:f>
              <c:numCache>
                <c:formatCode>General</c:formatCode>
                <c:ptCount val="3"/>
                <c:pt idx="0">
                  <c:v>0.42000000000000032</c:v>
                </c:pt>
                <c:pt idx="1">
                  <c:v>0.24000000000000021</c:v>
                </c:pt>
                <c:pt idx="2">
                  <c:v>0.13</c:v>
                </c:pt>
              </c:numCache>
            </c:numRef>
          </c:val>
        </c:ser>
        <c:ser>
          <c:idx val="2"/>
          <c:order val="2"/>
          <c:tx>
            <c:v>Отечность мягких тканей</c:v>
          </c:tx>
          <c:spPr>
            <a:solidFill>
              <a:srgbClr val="00B050"/>
            </a:solidFill>
          </c:spPr>
          <c:val>
            <c:numRef>
              <c:f>Лист1!$P$93:$R$93</c:f>
              <c:numCache>
                <c:formatCode>General</c:formatCode>
                <c:ptCount val="3"/>
                <c:pt idx="0">
                  <c:v>0.29000000000000031</c:v>
                </c:pt>
                <c:pt idx="1">
                  <c:v>0.19</c:v>
                </c:pt>
                <c:pt idx="2">
                  <c:v>0.1</c:v>
                </c:pt>
              </c:numCache>
            </c:numRef>
          </c:val>
        </c:ser>
        <c:overlap val="-5"/>
        <c:axId val="60589184"/>
        <c:axId val="60590720"/>
      </c:barChart>
      <c:catAx>
        <c:axId val="60589184"/>
        <c:scaling>
          <c:orientation val="minMax"/>
        </c:scaling>
        <c:delete val="1"/>
        <c:axPos val="b"/>
        <c:numFmt formatCode="General" sourceLinked="1"/>
        <c:tickLblPos val="none"/>
        <c:crossAx val="60590720"/>
        <c:crosses val="autoZero"/>
        <c:auto val="1"/>
        <c:lblAlgn val="ctr"/>
        <c:lblOffset val="100"/>
      </c:catAx>
      <c:valAx>
        <c:axId val="60590720"/>
        <c:scaling>
          <c:orientation val="minMax"/>
        </c:scaling>
        <c:axPos val="l"/>
        <c:majorGridlines/>
        <c:numFmt formatCode="General" sourceLinked="1"/>
        <c:tickLblPos val="nextTo"/>
        <c:crossAx val="6058918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7945182550038512"/>
          <c:y val="0.20275102780294071"/>
          <c:w val="0.20548174499614891"/>
          <c:h val="0.43709025955088948"/>
        </c:manualLayout>
      </c:layout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gap"/>
  </c:chart>
  <c:spPr>
    <a:solidFill>
      <a:srgbClr val="FFC000">
        <a:alpha val="20000"/>
      </a:srgbClr>
    </a:solidFill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069301503287193E-2"/>
          <c:y val="0.17640055409740557"/>
          <c:w val="0.72523476193847469"/>
          <c:h val="0.6417600012387874"/>
        </c:manualLayout>
      </c:layout>
      <c:barChart>
        <c:barDir val="col"/>
        <c:grouping val="clustered"/>
        <c:ser>
          <c:idx val="0"/>
          <c:order val="0"/>
          <c:tx>
            <c:v>Потливость кожи стоп.</c:v>
          </c:tx>
          <c:spPr>
            <a:solidFill>
              <a:srgbClr val="00B0F0"/>
            </a:solidFill>
          </c:spPr>
          <c:val>
            <c:numRef>
              <c:f>Лист1!$P$91:$R$91</c:f>
              <c:numCache>
                <c:formatCode>General</c:formatCode>
                <c:ptCount val="3"/>
                <c:pt idx="0">
                  <c:v>1.43</c:v>
                </c:pt>
                <c:pt idx="1">
                  <c:v>0.85000000000000064</c:v>
                </c:pt>
                <c:pt idx="2">
                  <c:v>0.52</c:v>
                </c:pt>
              </c:numCache>
            </c:numRef>
          </c:val>
        </c:ser>
        <c:ser>
          <c:idx val="1"/>
          <c:order val="1"/>
          <c:tx>
            <c:v>Неприятный запах</c:v>
          </c:tx>
          <c:spPr>
            <a:solidFill>
              <a:srgbClr val="FF0000"/>
            </a:solidFill>
          </c:spPr>
          <c:val>
            <c:numRef>
              <c:f>Лист1!$P$92:$R$92</c:f>
              <c:numCache>
                <c:formatCode>General</c:formatCode>
                <c:ptCount val="3"/>
                <c:pt idx="0">
                  <c:v>1.26</c:v>
                </c:pt>
                <c:pt idx="1">
                  <c:v>0.70000000000000062</c:v>
                </c:pt>
                <c:pt idx="2">
                  <c:v>0.36000000000000032</c:v>
                </c:pt>
              </c:numCache>
            </c:numRef>
          </c:val>
        </c:ser>
        <c:ser>
          <c:idx val="2"/>
          <c:order val="2"/>
          <c:tx>
            <c:v>Зуд кожи стоп.</c:v>
          </c:tx>
          <c:spPr>
            <a:solidFill>
              <a:srgbClr val="00B050"/>
            </a:solidFill>
          </c:spPr>
          <c:val>
            <c:numRef>
              <c:f>Лист1!$P$93:$R$93</c:f>
              <c:numCache>
                <c:formatCode>General</c:formatCode>
                <c:ptCount val="3"/>
                <c:pt idx="0">
                  <c:v>0.34</c:v>
                </c:pt>
                <c:pt idx="1">
                  <c:v>0.16</c:v>
                </c:pt>
                <c:pt idx="2">
                  <c:v>0.05</c:v>
                </c:pt>
              </c:numCache>
            </c:numRef>
          </c:val>
        </c:ser>
        <c:overlap val="-5"/>
        <c:axId val="60723200"/>
        <c:axId val="60724736"/>
      </c:barChart>
      <c:catAx>
        <c:axId val="60723200"/>
        <c:scaling>
          <c:orientation val="minMax"/>
        </c:scaling>
        <c:delete val="1"/>
        <c:axPos val="b"/>
        <c:numFmt formatCode="General" sourceLinked="1"/>
        <c:tickLblPos val="none"/>
        <c:crossAx val="60724736"/>
        <c:crosses val="autoZero"/>
        <c:auto val="1"/>
        <c:lblAlgn val="ctr"/>
        <c:lblOffset val="100"/>
      </c:catAx>
      <c:valAx>
        <c:axId val="60724736"/>
        <c:scaling>
          <c:orientation val="minMax"/>
        </c:scaling>
        <c:axPos val="l"/>
        <c:majorGridlines/>
        <c:numFmt formatCode="General" sourceLinked="1"/>
        <c:tickLblPos val="nextTo"/>
        <c:crossAx val="60723200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7945182550038512"/>
          <c:y val="0.20275102780294071"/>
          <c:w val="0.20548174499614891"/>
          <c:h val="0.43709025955088948"/>
        </c:manualLayout>
      </c:layout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gap"/>
  </c:chart>
  <c:spPr>
    <a:solidFill>
      <a:srgbClr val="FFC000">
        <a:alpha val="20000"/>
      </a:srgbClr>
    </a:solidFill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2392537642605675E-2"/>
          <c:y val="0.17640044614449263"/>
          <c:w val="0.89714247542960701"/>
          <c:h val="0.6417600012387878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val>
            <c:numRef>
              <c:f>Лист1!$S$29:$V$29</c:f>
              <c:numCache>
                <c:formatCode>General</c:formatCode>
                <c:ptCount val="4"/>
                <c:pt idx="0">
                  <c:v>100</c:v>
                </c:pt>
                <c:pt idx="1">
                  <c:v>40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overlap val="-5"/>
        <c:axId val="60730752"/>
        <c:axId val="60745216"/>
      </c:barChart>
      <c:catAx>
        <c:axId val="60730752"/>
        <c:scaling>
          <c:orientation val="minMax"/>
        </c:scaling>
        <c:delete val="1"/>
        <c:axPos val="b"/>
        <c:numFmt formatCode="General" sourceLinked="1"/>
        <c:tickLblPos val="none"/>
        <c:crossAx val="60745216"/>
        <c:crosses val="autoZero"/>
        <c:auto val="1"/>
        <c:lblAlgn val="ctr"/>
        <c:lblOffset val="100"/>
      </c:catAx>
      <c:valAx>
        <c:axId val="6074521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0730752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</c:chart>
  <c:spPr>
    <a:solidFill>
      <a:srgbClr val="FFC000">
        <a:alpha val="20000"/>
      </a:srgbClr>
    </a:solidFill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069301503287193E-2"/>
          <c:y val="0.17640055409740563"/>
          <c:w val="0.72523476193847469"/>
          <c:h val="0.64176000123878763"/>
        </c:manualLayout>
      </c:layout>
      <c:barChart>
        <c:barDir val="col"/>
        <c:grouping val="clustered"/>
        <c:ser>
          <c:idx val="0"/>
          <c:order val="0"/>
          <c:tx>
            <c:v>Гиперкератоз.</c:v>
          </c:tx>
          <c:spPr>
            <a:solidFill>
              <a:srgbClr val="00B0F0"/>
            </a:solidFill>
          </c:spPr>
          <c:val>
            <c:numRef>
              <c:f>Лист1!$I$7:$K$7</c:f>
              <c:numCache>
                <c:formatCode>General</c:formatCode>
                <c:ptCount val="3"/>
                <c:pt idx="0">
                  <c:v>2.64</c:v>
                </c:pt>
                <c:pt idx="1">
                  <c:v>0.82000000000000062</c:v>
                </c:pt>
                <c:pt idx="2">
                  <c:v>0.12000000000000002</c:v>
                </c:pt>
              </c:numCache>
            </c:numRef>
          </c:val>
        </c:ser>
        <c:ser>
          <c:idx val="1"/>
          <c:order val="1"/>
          <c:tx>
            <c:v>Опрелости</c:v>
          </c:tx>
          <c:spPr>
            <a:solidFill>
              <a:srgbClr val="FF0000"/>
            </a:solidFill>
          </c:spPr>
          <c:val>
            <c:numRef>
              <c:f>Лист1!$I$8:$K$8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1.54</c:v>
                </c:pt>
                <c:pt idx="2">
                  <c:v>0.16</c:v>
                </c:pt>
              </c:numCache>
            </c:numRef>
          </c:val>
        </c:ser>
        <c:ser>
          <c:idx val="2"/>
          <c:order val="2"/>
          <c:tx>
            <c:v>Трещины</c:v>
          </c:tx>
          <c:spPr>
            <a:solidFill>
              <a:srgbClr val="00B050"/>
            </a:solidFill>
          </c:spPr>
          <c:val>
            <c:numRef>
              <c:f>Лист1!$I$9:$K$9</c:f>
              <c:numCache>
                <c:formatCode>General</c:formatCode>
                <c:ptCount val="3"/>
                <c:pt idx="0">
                  <c:v>1.930000000000005</c:v>
                </c:pt>
                <c:pt idx="1">
                  <c:v>0.5</c:v>
                </c:pt>
                <c:pt idx="2">
                  <c:v>0.16</c:v>
                </c:pt>
              </c:numCache>
            </c:numRef>
          </c:val>
        </c:ser>
        <c:overlap val="-5"/>
        <c:axId val="62050304"/>
        <c:axId val="62051840"/>
      </c:barChart>
      <c:catAx>
        <c:axId val="62050304"/>
        <c:scaling>
          <c:orientation val="minMax"/>
        </c:scaling>
        <c:delete val="1"/>
        <c:axPos val="b"/>
        <c:numFmt formatCode="General" sourceLinked="1"/>
        <c:tickLblPos val="none"/>
        <c:crossAx val="62051840"/>
        <c:crosses val="autoZero"/>
        <c:auto val="1"/>
        <c:lblAlgn val="ctr"/>
        <c:lblOffset val="100"/>
      </c:catAx>
      <c:valAx>
        <c:axId val="62051840"/>
        <c:scaling>
          <c:orientation val="minMax"/>
        </c:scaling>
        <c:axPos val="l"/>
        <c:majorGridlines/>
        <c:numFmt formatCode="General" sourceLinked="1"/>
        <c:tickLblPos val="nextTo"/>
        <c:crossAx val="6205030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7945182550038512"/>
          <c:y val="0.20275102780294071"/>
          <c:w val="0.20548174499614891"/>
          <c:h val="0.43709025955088948"/>
        </c:manualLayout>
      </c:layout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gap"/>
  </c:chart>
  <c:spPr>
    <a:solidFill>
      <a:srgbClr val="FFC000">
        <a:alpha val="20000"/>
      </a:srgbClr>
    </a:solidFill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069301503287193E-2"/>
          <c:y val="0.17640055409740574"/>
          <c:w val="0.72523476193847469"/>
          <c:h val="0.64176000123878785"/>
        </c:manualLayout>
      </c:layout>
      <c:barChart>
        <c:barDir val="col"/>
        <c:grouping val="clustered"/>
        <c:ser>
          <c:idx val="0"/>
          <c:order val="0"/>
          <c:tx>
            <c:v>Потливость кожи стоп.</c:v>
          </c:tx>
          <c:spPr>
            <a:solidFill>
              <a:srgbClr val="00B0F0"/>
            </a:solidFill>
          </c:spPr>
          <c:val>
            <c:numRef>
              <c:f>Лист1!$S$56:$U$56</c:f>
              <c:numCache>
                <c:formatCode>General</c:formatCode>
                <c:ptCount val="3"/>
                <c:pt idx="0">
                  <c:v>2.4099999999999997</c:v>
                </c:pt>
                <c:pt idx="1">
                  <c:v>0.84000000000000064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v>Неприятный запах.</c:v>
          </c:tx>
          <c:spPr>
            <a:solidFill>
              <a:srgbClr val="FF0000"/>
            </a:solidFill>
          </c:spPr>
          <c:val>
            <c:numRef>
              <c:f>Лист1!$S$57:$U$57</c:f>
              <c:numCache>
                <c:formatCode>General</c:formatCode>
                <c:ptCount val="3"/>
                <c:pt idx="0">
                  <c:v>2.7</c:v>
                </c:pt>
                <c:pt idx="1">
                  <c:v>0.93</c:v>
                </c:pt>
                <c:pt idx="2">
                  <c:v>9.0000000000000024E-2</c:v>
                </c:pt>
              </c:numCache>
            </c:numRef>
          </c:val>
        </c:ser>
        <c:ser>
          <c:idx val="2"/>
          <c:order val="2"/>
          <c:tx>
            <c:v>Зуд кожи стоп.</c:v>
          </c:tx>
          <c:spPr>
            <a:solidFill>
              <a:srgbClr val="00B050"/>
            </a:solidFill>
          </c:spPr>
          <c:val>
            <c:numRef>
              <c:f>Лист1!$S$58:$U$58</c:f>
              <c:numCache>
                <c:formatCode>General</c:formatCode>
                <c:ptCount val="3"/>
                <c:pt idx="0">
                  <c:v>1.74</c:v>
                </c:pt>
                <c:pt idx="1">
                  <c:v>0.49000000000000032</c:v>
                </c:pt>
                <c:pt idx="2">
                  <c:v>3.0000000000000002E-2</c:v>
                </c:pt>
              </c:numCache>
            </c:numRef>
          </c:val>
        </c:ser>
        <c:overlap val="-5"/>
        <c:axId val="62093568"/>
        <c:axId val="62099456"/>
      </c:barChart>
      <c:catAx>
        <c:axId val="62093568"/>
        <c:scaling>
          <c:orientation val="minMax"/>
        </c:scaling>
        <c:delete val="1"/>
        <c:axPos val="b"/>
        <c:numFmt formatCode="General" sourceLinked="1"/>
        <c:tickLblPos val="none"/>
        <c:crossAx val="62099456"/>
        <c:crosses val="autoZero"/>
        <c:auto val="1"/>
        <c:lblAlgn val="ctr"/>
        <c:lblOffset val="100"/>
      </c:catAx>
      <c:valAx>
        <c:axId val="62099456"/>
        <c:scaling>
          <c:orientation val="minMax"/>
        </c:scaling>
        <c:axPos val="l"/>
        <c:majorGridlines/>
        <c:numFmt formatCode="General" sourceLinked="1"/>
        <c:tickLblPos val="nextTo"/>
        <c:crossAx val="62093568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7945182550038512"/>
          <c:y val="0.20275102780294071"/>
          <c:w val="0.18993983724394806"/>
          <c:h val="0.67998741813139874"/>
        </c:manualLayout>
      </c:layout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gap"/>
  </c:chart>
  <c:spPr>
    <a:solidFill>
      <a:srgbClr val="FFC000">
        <a:alpha val="20000"/>
      </a:srgbClr>
    </a:solidFill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0.76902</cdr:x>
      <cdr:y>0.08681</cdr:y>
    </cdr:from>
    <cdr:to>
      <cdr:x>0.92116</cdr:x>
      <cdr:y>0.18403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95901" y="238125"/>
          <a:ext cx="10477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0.71646</cdr:x>
      <cdr:y>0.04514</cdr:y>
    </cdr:from>
    <cdr:to>
      <cdr:x>0.88105</cdr:x>
      <cdr:y>0.37847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33951" y="123825"/>
          <a:ext cx="11334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0.06501</cdr:x>
      <cdr:y>0.02431</cdr:y>
    </cdr:from>
    <cdr:to>
      <cdr:x>0.77178</cdr:x>
      <cdr:y>0.15625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7676" y="66675"/>
          <a:ext cx="486727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                </a:t>
          </a:r>
        </a:p>
      </cdr:txBody>
    </cdr:sp>
  </cdr:relSizeAnchor>
  <cdr:relSizeAnchor xmlns:cdr="http://schemas.openxmlformats.org/drawingml/2006/chartDrawing">
    <cdr:from>
      <cdr:x>0.10256</cdr:x>
      <cdr:y>0.81461</cdr:y>
    </cdr:from>
    <cdr:to>
      <cdr:x>0.26963</cdr:x>
      <cdr:y>0.90141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57256" y="2071702"/>
          <a:ext cx="1396412" cy="220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>
              <a:latin typeface="Times New Roman" pitchFamily="18" charset="0"/>
              <a:cs typeface="Times New Roman" pitchFamily="18" charset="0"/>
            </a:rPr>
            <a:t>Фоновое значение</a:t>
          </a:r>
        </a:p>
      </cdr:txBody>
    </cdr:sp>
  </cdr:relSizeAnchor>
  <cdr:relSizeAnchor xmlns:cdr="http://schemas.openxmlformats.org/drawingml/2006/chartDrawing">
    <cdr:from>
      <cdr:x>0.2906</cdr:x>
      <cdr:y>0.81461</cdr:y>
    </cdr:from>
    <cdr:to>
      <cdr:x>0.49738</cdr:x>
      <cdr:y>0.89888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28892" y="2071702"/>
          <a:ext cx="17283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На 3-ий день применения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0.52137</cdr:x>
      <cdr:y>0.81461</cdr:y>
    </cdr:from>
    <cdr:to>
      <cdr:x>0.7094</cdr:x>
      <cdr:y>0.90895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57718" y="2071702"/>
          <a:ext cx="1571636" cy="239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На 5-ый день применения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0.01258</cdr:x>
      <cdr:y>0.02655</cdr:y>
    </cdr:from>
    <cdr:to>
      <cdr:x>0.11321</cdr:x>
      <cdr:y>0.30973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5147" y="67521"/>
          <a:ext cx="841090" cy="720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>
              <a:latin typeface="+mn-lt"/>
              <a:ea typeface="+mn-ea"/>
              <a:cs typeface="+mn-cs"/>
            </a:rPr>
            <a:t>                                                                                                     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Динамика</a:t>
          </a:r>
          <a:r>
            <a:rPr lang="ru-RU" sz="1200" b="1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количества КОЕ на 1 кв. см кожи стоп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0.85325</cdr:x>
      <cdr:y>0.86431</cdr:y>
    </cdr:from>
    <cdr:to>
      <cdr:x>0.93396</cdr:x>
      <cdr:y>0.94985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753350" y="2790825"/>
          <a:ext cx="7334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0.86268</cdr:x>
      <cdr:y>0.51032</cdr:y>
    </cdr:from>
    <cdr:to>
      <cdr:x>0.94864</cdr:x>
      <cdr:y>0.64602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839075" y="1647825"/>
          <a:ext cx="78105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0.13675</cdr:x>
      <cdr:y>0.16854</cdr:y>
    </cdr:from>
    <cdr:to>
      <cdr:x>0.23145</cdr:x>
      <cdr:y>0.2809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143008" y="428628"/>
          <a:ext cx="79150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>
              <a:solidFill>
                <a:srgbClr val="00B0F0"/>
              </a:solidFill>
              <a:latin typeface="Calibri" pitchFamily="34" charset="0"/>
            </a:rPr>
            <a:t>2,9*10</a:t>
          </a:r>
          <a:r>
            <a:rPr lang="ru-RU" sz="1000" b="1" baseline="50000" dirty="0">
              <a:solidFill>
                <a:srgbClr val="00B0F0"/>
              </a:solidFill>
              <a:latin typeface="Calibri" pitchFamily="34" charset="0"/>
            </a:rPr>
            <a:t>10</a:t>
          </a:r>
          <a:endParaRPr lang="ru-RU" sz="1000" dirty="0">
            <a:solidFill>
              <a:srgbClr val="00B0F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0.33333</cdr:x>
      <cdr:y>0.50562</cdr:y>
    </cdr:from>
    <cdr:to>
      <cdr:x>0.44388</cdr:x>
      <cdr:y>0.59558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2786082" y="1285884"/>
          <a:ext cx="923993" cy="228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F0"/>
              </a:solidFill>
              <a:latin typeface="Calibri"/>
            </a:rPr>
            <a:t>     2,1*10</a:t>
          </a:r>
          <a:r>
            <a:rPr lang="ru-RU" sz="1000" b="1" baseline="50000" dirty="0" smtClean="0">
              <a:solidFill>
                <a:srgbClr val="00B0F0"/>
              </a:solidFill>
              <a:latin typeface="Calibri"/>
            </a:rPr>
            <a:t>8</a:t>
          </a:r>
          <a:endParaRPr lang="ru-RU" sz="1000" dirty="0">
            <a:solidFill>
              <a:srgbClr val="00B0F0"/>
            </a:solidFill>
          </a:endParaRPr>
        </a:p>
      </cdr:txBody>
    </cdr:sp>
  </cdr:relSizeAnchor>
  <cdr:relSizeAnchor xmlns:cdr="http://schemas.openxmlformats.org/drawingml/2006/chartDrawing">
    <cdr:from>
      <cdr:x>0.5812</cdr:x>
      <cdr:y>0.70225</cdr:y>
    </cdr:from>
    <cdr:to>
      <cdr:x>0.69666</cdr:x>
      <cdr:y>0.81185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857784" y="1785950"/>
          <a:ext cx="965071" cy="278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00B0F0"/>
              </a:solidFill>
              <a:latin typeface="Calibri" pitchFamily="34" charset="0"/>
            </a:rPr>
            <a:t>3,2*10</a:t>
          </a:r>
          <a:r>
            <a:rPr lang="ru-RU" sz="1100" b="1" baseline="50000" dirty="0">
              <a:solidFill>
                <a:srgbClr val="00B0F0"/>
              </a:solidFill>
              <a:latin typeface="Calibri" pitchFamily="34" charset="0"/>
            </a:rPr>
            <a:t>6</a:t>
          </a:r>
          <a:endParaRPr lang="ru-RU" sz="1100" dirty="0">
            <a:solidFill>
              <a:srgbClr val="00B0F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0.79546</cdr:x>
      <cdr:y>0.73034</cdr:y>
    </cdr:from>
    <cdr:to>
      <cdr:x>0.90423</cdr:x>
      <cdr:y>0.83109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6000792" y="1857388"/>
          <a:ext cx="820532" cy="256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>
              <a:solidFill>
                <a:srgbClr val="00B0F0"/>
              </a:solidFill>
              <a:latin typeface="Calibri"/>
            </a:rPr>
            <a:t>2,9*10</a:t>
          </a:r>
          <a:r>
            <a:rPr lang="ru-RU" sz="1000" b="1" baseline="50000" dirty="0">
              <a:solidFill>
                <a:srgbClr val="00B0F0"/>
              </a:solidFill>
              <a:latin typeface="Calibri"/>
            </a:rPr>
            <a:t>6</a:t>
          </a:r>
          <a:endParaRPr lang="ru-RU" sz="1000" dirty="0">
            <a:solidFill>
              <a:srgbClr val="00B0F0"/>
            </a:solidFill>
          </a:endParaRPr>
        </a:p>
      </cdr:txBody>
    </cdr:sp>
  </cdr:relSizeAnchor>
  <cdr:relSizeAnchor xmlns:cdr="http://schemas.openxmlformats.org/drawingml/2006/chartDrawing">
    <cdr:from>
      <cdr:x>0.70085</cdr:x>
      <cdr:y>0.81461</cdr:y>
    </cdr:from>
    <cdr:to>
      <cdr:x>0.98495</cdr:x>
      <cdr:y>0.90895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857916" y="2071702"/>
          <a:ext cx="2374512" cy="239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На 7-ой день (средство не используется) 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0.76902</cdr:x>
      <cdr:y>0.08681</cdr:y>
    </cdr:from>
    <cdr:to>
      <cdr:x>0.92116</cdr:x>
      <cdr:y>0.18403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95901" y="238125"/>
          <a:ext cx="10477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0.71646</cdr:x>
      <cdr:y>0.04514</cdr:y>
    </cdr:from>
    <cdr:to>
      <cdr:x>0.88105</cdr:x>
      <cdr:y>0.37847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33951" y="123825"/>
          <a:ext cx="11334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0.01745</cdr:x>
      <cdr:y>0.02591</cdr:y>
    </cdr:from>
    <cdr:to>
      <cdr:x>0.95065</cdr:x>
      <cdr:y>0.15785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2876" y="71438"/>
          <a:ext cx="7639888" cy="36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  Динамика  показателей объективной визуальной оценки состояния кожи стоп (в баллах) </a:t>
          </a:r>
        </a:p>
      </cdr:txBody>
    </cdr:sp>
  </cdr:relSizeAnchor>
  <cdr:relSizeAnchor xmlns:cdr="http://schemas.openxmlformats.org/drawingml/2006/chartDrawing">
    <cdr:from>
      <cdr:x>0.09377</cdr:x>
      <cdr:y>0.8188</cdr:y>
    </cdr:from>
    <cdr:to>
      <cdr:x>0.26084</cdr:x>
      <cdr:y>0.9056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52040" y="2643882"/>
          <a:ext cx="1518142" cy="280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Times New Roman" pitchFamily="18" charset="0"/>
              <a:cs typeface="Times New Roman" pitchFamily="18" charset="0"/>
            </a:rPr>
            <a:t>Фоновое значение</a:t>
          </a:r>
        </a:p>
      </cdr:txBody>
    </cdr:sp>
  </cdr:relSizeAnchor>
  <cdr:relSizeAnchor xmlns:cdr="http://schemas.openxmlformats.org/drawingml/2006/chartDrawing">
    <cdr:from>
      <cdr:x>0.33159</cdr:x>
      <cdr:y>0.82902</cdr:y>
    </cdr:from>
    <cdr:to>
      <cdr:x>0.54255</cdr:x>
      <cdr:y>0.90154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14644" y="2286016"/>
          <a:ext cx="1727080" cy="199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>
              <a:latin typeface="Times New Roman" pitchFamily="18" charset="0"/>
              <a:cs typeface="Times New Roman" pitchFamily="18" charset="0"/>
            </a:rPr>
            <a:t>Применение - 3-ий день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0.57557</cdr:x>
      <cdr:y>0.82306</cdr:y>
    </cdr:from>
    <cdr:to>
      <cdr:x>0.79407</cdr:x>
      <cdr:y>0.9174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12056" y="2269585"/>
          <a:ext cx="1788802" cy="2601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>
              <a:latin typeface="Times New Roman" pitchFamily="18" charset="0"/>
              <a:cs typeface="Times New Roman" pitchFamily="18" charset="0"/>
            </a:rPr>
            <a:t>Применение - 5-ий день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0.08726</cdr:x>
      <cdr:y>0.18135</cdr:y>
    </cdr:from>
    <cdr:to>
      <cdr:x>0.15225</cdr:x>
      <cdr:y>0.26985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14380" y="500066"/>
          <a:ext cx="532058" cy="244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 </a:t>
          </a:r>
          <a:r>
            <a:rPr lang="ru-RU" sz="1000" b="1" dirty="0" smtClean="0">
              <a:solidFill>
                <a:srgbClr val="00B0F0"/>
              </a:solidFill>
              <a:latin typeface="Calibri" pitchFamily="34" charset="0"/>
            </a:rPr>
            <a:t>1,4</a:t>
          </a:r>
          <a:endParaRPr lang="ru-RU" sz="1000" dirty="0">
            <a:solidFill>
              <a:srgbClr val="00B0F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0.34032</cdr:x>
      <cdr:y>0.28498</cdr:y>
    </cdr:from>
    <cdr:to>
      <cdr:x>0.40531</cdr:x>
      <cdr:y>0.37348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786082" y="785818"/>
          <a:ext cx="532058" cy="24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 </a:t>
          </a:r>
          <a:r>
            <a:rPr lang="ru-RU" sz="1000" b="1" dirty="0" smtClean="0">
              <a:solidFill>
                <a:srgbClr val="00B0F0"/>
              </a:solidFill>
              <a:latin typeface="Calibri" pitchFamily="34" charset="0"/>
            </a:rPr>
            <a:t>1,01</a:t>
          </a:r>
          <a:endParaRPr lang="ru-RU" sz="1000" dirty="0">
            <a:solidFill>
              <a:srgbClr val="00B0F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0.57757</cdr:x>
      <cdr:y>0.41593</cdr:y>
    </cdr:from>
    <cdr:to>
      <cdr:x>0.64256</cdr:x>
      <cdr:y>0.50443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248275" y="1343025"/>
          <a:ext cx="59055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 </a:t>
          </a:r>
          <a:r>
            <a:rPr lang="ru-RU" sz="1000" b="1" dirty="0" smtClean="0">
              <a:solidFill>
                <a:srgbClr val="00B0F0"/>
              </a:solidFill>
              <a:latin typeface="Calibri" pitchFamily="34" charset="0"/>
            </a:rPr>
            <a:t>0,8</a:t>
          </a:r>
          <a:endParaRPr lang="ru-RU" sz="1000" dirty="0">
            <a:solidFill>
              <a:srgbClr val="00B0F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0.15707</cdr:x>
      <cdr:y>0.51814</cdr:y>
    </cdr:from>
    <cdr:to>
      <cdr:x>0.22206</cdr:x>
      <cdr:y>0.60664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285884" y="1428760"/>
          <a:ext cx="532057" cy="24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</a:t>
          </a:r>
          <a:r>
            <a:rPr lang="ru-RU" sz="1000" b="1" dirty="0" smtClean="0">
              <a:solidFill>
                <a:srgbClr val="FF0000"/>
              </a:solidFill>
              <a:latin typeface="Calibri" pitchFamily="34" charset="0"/>
            </a:rPr>
            <a:t> 0,42</a:t>
          </a:r>
          <a:endParaRPr lang="ru-RU" sz="1000" dirty="0">
            <a:solidFill>
              <a:srgbClr val="FF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0.39267</cdr:x>
      <cdr:y>0.59586</cdr:y>
    </cdr:from>
    <cdr:to>
      <cdr:x>0.45766</cdr:x>
      <cdr:y>0.68435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214710" y="1643074"/>
          <a:ext cx="532058" cy="244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</a:t>
          </a:r>
          <a:r>
            <a:rPr lang="ru-RU" sz="1000" b="1" dirty="0" smtClean="0">
              <a:solidFill>
                <a:srgbClr val="FF0000"/>
              </a:solidFill>
              <a:latin typeface="Calibri" pitchFamily="34" charset="0"/>
            </a:rPr>
            <a:t> 0,24</a:t>
          </a:r>
          <a:endParaRPr lang="ru-RU" sz="1000" dirty="0">
            <a:solidFill>
              <a:srgbClr val="FF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0.637</cdr:x>
      <cdr:y>0.64767</cdr:y>
    </cdr:from>
    <cdr:to>
      <cdr:x>0.70199</cdr:x>
      <cdr:y>0.73616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214974" y="1785950"/>
          <a:ext cx="532058" cy="244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</a:t>
          </a:r>
          <a:r>
            <a:rPr lang="ru-RU" sz="1000" b="1" dirty="0" smtClean="0">
              <a:solidFill>
                <a:srgbClr val="FF0000"/>
              </a:solidFill>
              <a:latin typeface="Calibri" pitchFamily="34" charset="0"/>
            </a:rPr>
            <a:t> 0,13</a:t>
          </a:r>
          <a:endParaRPr lang="ru-RU" sz="1000" dirty="0">
            <a:solidFill>
              <a:srgbClr val="FF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0.20942</cdr:x>
      <cdr:y>0.56995</cdr:y>
    </cdr:from>
    <cdr:to>
      <cdr:x>0.27441</cdr:x>
      <cdr:y>0.65844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714512" y="1571636"/>
          <a:ext cx="532058" cy="244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</a:t>
          </a:r>
          <a:r>
            <a:rPr lang="ru-RU" sz="1000" b="1" dirty="0" smtClean="0">
              <a:solidFill>
                <a:srgbClr val="00B050"/>
              </a:solidFill>
              <a:latin typeface="Calibri" pitchFamily="34" charset="0"/>
            </a:rPr>
            <a:t> 0,29</a:t>
          </a:r>
          <a:endParaRPr lang="ru-RU" sz="1000" dirty="0">
            <a:solidFill>
              <a:srgbClr val="00B05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0.45375</cdr:x>
      <cdr:y>0.62176</cdr:y>
    </cdr:from>
    <cdr:to>
      <cdr:x>0.51874</cdr:x>
      <cdr:y>0.71025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714776" y="1714512"/>
          <a:ext cx="532058" cy="244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  <a:latin typeface="Calibri" pitchFamily="34" charset="0"/>
            </a:rPr>
            <a:t>     0,19</a:t>
          </a:r>
          <a:endParaRPr lang="ru-RU" sz="1000" dirty="0">
            <a:solidFill>
              <a:srgbClr val="00B05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0.68658</cdr:x>
      <cdr:y>0.70206</cdr:y>
    </cdr:from>
    <cdr:to>
      <cdr:x>0.75157</cdr:x>
      <cdr:y>0.79056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238875" y="2266950"/>
          <a:ext cx="59055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  <a:latin typeface="Calibri" pitchFamily="34" charset="0"/>
            </a:rPr>
            <a:t>     0,1</a:t>
          </a:r>
          <a:endParaRPr lang="ru-RU" sz="1000" dirty="0">
            <a:solidFill>
              <a:srgbClr val="00B050"/>
            </a:solidFill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0.76902</cdr:x>
      <cdr:y>0.08681</cdr:y>
    </cdr:from>
    <cdr:to>
      <cdr:x>0.92116</cdr:x>
      <cdr:y>0.18403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95901" y="238125"/>
          <a:ext cx="10477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0.71698</cdr:x>
      <cdr:y>0.04145</cdr:y>
    </cdr:from>
    <cdr:to>
      <cdr:x>0.88157</cdr:x>
      <cdr:y>0.37478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72185" y="114289"/>
          <a:ext cx="1370975" cy="919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0.06501</cdr:x>
      <cdr:y>0.02431</cdr:y>
    </cdr:from>
    <cdr:to>
      <cdr:x>0.95807</cdr:x>
      <cdr:y>0.15625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0736" y="78496"/>
          <a:ext cx="8115114" cy="426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            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Динамика  средних</a:t>
          </a:r>
          <a:r>
            <a:rPr lang="ru-RU" sz="1400" b="1" baseline="0" dirty="0">
              <a:latin typeface="Times New Roman" pitchFamily="18" charset="0"/>
              <a:cs typeface="Times New Roman" pitchFamily="18" charset="0"/>
            </a:rPr>
            <a:t> значений субъективных ощущений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 (в баллах)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0.09377</cdr:x>
      <cdr:y>0.8188</cdr:y>
    </cdr:from>
    <cdr:to>
      <cdr:x>0.26084</cdr:x>
      <cdr:y>0.9056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52040" y="2643882"/>
          <a:ext cx="1518142" cy="280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Times New Roman" pitchFamily="18" charset="0"/>
              <a:cs typeface="Times New Roman" pitchFamily="18" charset="0"/>
            </a:rPr>
            <a:t>Фоновое значение</a:t>
          </a:r>
        </a:p>
      </cdr:txBody>
    </cdr:sp>
  </cdr:relSizeAnchor>
  <cdr:relSizeAnchor xmlns:cdr="http://schemas.openxmlformats.org/drawingml/2006/chartDrawing">
    <cdr:from>
      <cdr:x>0.33005</cdr:x>
      <cdr:y>0.83308</cdr:y>
    </cdr:from>
    <cdr:to>
      <cdr:x>0.54031</cdr:x>
      <cdr:y>0.9056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49198" y="2440056"/>
          <a:ext cx="1751396" cy="212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>
              <a:latin typeface="Times New Roman" pitchFamily="18" charset="0"/>
              <a:cs typeface="Times New Roman" pitchFamily="18" charset="0"/>
            </a:rPr>
            <a:t>Применение - 3-ий день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0.55746</cdr:x>
      <cdr:y>0.82927</cdr:y>
    </cdr:from>
    <cdr:to>
      <cdr:x>0.78807</cdr:x>
      <cdr:y>0.92361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43470" y="2428892"/>
          <a:ext cx="1920881" cy="27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>
              <a:latin typeface="Times New Roman" pitchFamily="18" charset="0"/>
              <a:cs typeface="Times New Roman" pitchFamily="18" charset="0"/>
            </a:rPr>
            <a:t>Применение - 5-ий день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0.09434</cdr:x>
      <cdr:y>0.12069</cdr:y>
    </cdr:from>
    <cdr:to>
      <cdr:x>0.15933</cdr:x>
      <cdr:y>0.20919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85818" y="500066"/>
          <a:ext cx="541344" cy="366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 </a:t>
          </a:r>
          <a:r>
            <a:rPr lang="ru-RU" sz="1000" b="1" dirty="0" smtClean="0">
              <a:solidFill>
                <a:srgbClr val="00B0F0"/>
              </a:solidFill>
              <a:latin typeface="Calibri" pitchFamily="34" charset="0"/>
            </a:rPr>
            <a:t>1,43</a:t>
          </a:r>
          <a:endParaRPr lang="ru-RU" sz="1000" dirty="0">
            <a:solidFill>
              <a:srgbClr val="00B0F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0.33448</cdr:x>
      <cdr:y>0.36207</cdr:y>
    </cdr:from>
    <cdr:to>
      <cdr:x>0.39947</cdr:x>
      <cdr:y>0.45057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786082" y="1500198"/>
          <a:ext cx="541343" cy="366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 </a:t>
          </a:r>
          <a:r>
            <a:rPr lang="ru-RU" sz="1000" b="1" dirty="0" smtClean="0">
              <a:solidFill>
                <a:srgbClr val="00B0F0"/>
              </a:solidFill>
              <a:latin typeface="Calibri" pitchFamily="34" charset="0"/>
            </a:rPr>
            <a:t>0,85</a:t>
          </a:r>
          <a:endParaRPr lang="ru-RU" sz="1000" dirty="0">
            <a:solidFill>
              <a:srgbClr val="00B0F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0.58319</cdr:x>
      <cdr:y>0.4878</cdr:y>
    </cdr:from>
    <cdr:to>
      <cdr:x>0.64817</cdr:x>
      <cdr:y>0.5763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857784" y="1428760"/>
          <a:ext cx="541260" cy="259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 </a:t>
          </a:r>
          <a:r>
            <a:rPr lang="ru-RU" sz="1000" b="1" dirty="0" smtClean="0">
              <a:solidFill>
                <a:srgbClr val="00B0F0"/>
              </a:solidFill>
              <a:latin typeface="Calibri" pitchFamily="34" charset="0"/>
            </a:rPr>
            <a:t>0,52</a:t>
          </a:r>
          <a:endParaRPr lang="ru-RU" sz="1000" dirty="0">
            <a:solidFill>
              <a:srgbClr val="00B0F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0.15437</cdr:x>
      <cdr:y>0.19512</cdr:y>
    </cdr:from>
    <cdr:to>
      <cdr:x>0.21936</cdr:x>
      <cdr:y>0.28361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285884" y="571504"/>
          <a:ext cx="541343" cy="259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</a:t>
          </a:r>
          <a:r>
            <a:rPr lang="ru-RU" sz="1000" b="1" dirty="0" smtClean="0">
              <a:solidFill>
                <a:srgbClr val="FF0000"/>
              </a:solidFill>
              <a:latin typeface="Calibri" pitchFamily="34" charset="0"/>
            </a:rPr>
            <a:t> 1,26</a:t>
          </a:r>
          <a:endParaRPr lang="ru-RU" sz="1000" dirty="0">
            <a:solidFill>
              <a:srgbClr val="FF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0.39451</cdr:x>
      <cdr:y>0.43902</cdr:y>
    </cdr:from>
    <cdr:to>
      <cdr:x>0.4595</cdr:x>
      <cdr:y>0.52751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286148" y="1285884"/>
          <a:ext cx="541343" cy="259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</a:t>
          </a:r>
          <a:r>
            <a:rPr lang="ru-RU" sz="1000" b="1" dirty="0" smtClean="0">
              <a:solidFill>
                <a:srgbClr val="FF0000"/>
              </a:solidFill>
              <a:latin typeface="Calibri" pitchFamily="34" charset="0"/>
            </a:rPr>
            <a:t> 0,7</a:t>
          </a:r>
          <a:endParaRPr lang="ru-RU" sz="1000" dirty="0">
            <a:solidFill>
              <a:srgbClr val="FF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0.63465</cdr:x>
      <cdr:y>0.53659</cdr:y>
    </cdr:from>
    <cdr:to>
      <cdr:x>0.69964</cdr:x>
      <cdr:y>0.62509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286412" y="1571636"/>
          <a:ext cx="541344" cy="259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</a:t>
          </a:r>
          <a:r>
            <a:rPr lang="ru-RU" sz="1000" b="1" dirty="0" smtClean="0">
              <a:solidFill>
                <a:srgbClr val="FF0000"/>
              </a:solidFill>
              <a:latin typeface="Calibri" pitchFamily="34" charset="0"/>
            </a:rPr>
            <a:t> 0,36</a:t>
          </a:r>
          <a:endParaRPr lang="ru-RU" sz="1000" dirty="0">
            <a:solidFill>
              <a:srgbClr val="FF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0.20583</cdr:x>
      <cdr:y>0.56098</cdr:y>
    </cdr:from>
    <cdr:to>
      <cdr:x>0.27082</cdr:x>
      <cdr:y>0.64948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714512" y="1643074"/>
          <a:ext cx="541344" cy="259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</a:t>
          </a:r>
          <a:r>
            <a:rPr lang="ru-RU" sz="1000" b="1" dirty="0" smtClean="0">
              <a:solidFill>
                <a:srgbClr val="00B050"/>
              </a:solidFill>
              <a:latin typeface="Calibri" pitchFamily="34" charset="0"/>
            </a:rPr>
            <a:t> 0,34</a:t>
          </a:r>
          <a:endParaRPr lang="ru-RU" sz="1000" dirty="0">
            <a:solidFill>
              <a:srgbClr val="00B05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0.44597</cdr:x>
      <cdr:y>0.63415</cdr:y>
    </cdr:from>
    <cdr:to>
      <cdr:x>0.51096</cdr:x>
      <cdr:y>0.72264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714776" y="1857388"/>
          <a:ext cx="541343" cy="259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  <a:latin typeface="Calibri" pitchFamily="34" charset="0"/>
            </a:rPr>
            <a:t>     0,16</a:t>
          </a:r>
          <a:endParaRPr lang="ru-RU" sz="1000" dirty="0">
            <a:solidFill>
              <a:srgbClr val="00B05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0.69469</cdr:x>
      <cdr:y>0.68293</cdr:y>
    </cdr:from>
    <cdr:to>
      <cdr:x>0.75968</cdr:x>
      <cdr:y>0.77143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786478" y="2000264"/>
          <a:ext cx="541344" cy="259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  <a:latin typeface="Calibri" pitchFamily="34" charset="0"/>
            </a:rPr>
            <a:t>     0,05</a:t>
          </a:r>
          <a:endParaRPr lang="ru-RU" sz="1000" dirty="0">
            <a:solidFill>
              <a:srgbClr val="00B050"/>
            </a:solidFill>
            <a:latin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0.76902</cdr:x>
      <cdr:y>0.08681</cdr:y>
    </cdr:from>
    <cdr:to>
      <cdr:x>0.92116</cdr:x>
      <cdr:y>0.18403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95901" y="238125"/>
          <a:ext cx="10477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0.71646</cdr:x>
      <cdr:y>0.04514</cdr:y>
    </cdr:from>
    <cdr:to>
      <cdr:x>0.88105</cdr:x>
      <cdr:y>0.37847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33951" y="123825"/>
          <a:ext cx="11334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0.06501</cdr:x>
      <cdr:y>0.02431</cdr:y>
    </cdr:from>
    <cdr:to>
      <cdr:x>0.77178</cdr:x>
      <cdr:y>0.15625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7676" y="66675"/>
          <a:ext cx="486727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                </a:t>
          </a:r>
        </a:p>
      </cdr:txBody>
    </cdr:sp>
  </cdr:relSizeAnchor>
  <cdr:relSizeAnchor xmlns:cdr="http://schemas.openxmlformats.org/drawingml/2006/chartDrawing">
    <cdr:from>
      <cdr:x>0.09377</cdr:x>
      <cdr:y>0.8188</cdr:y>
    </cdr:from>
    <cdr:to>
      <cdr:x>0.26084</cdr:x>
      <cdr:y>0.9056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52040" y="2643882"/>
          <a:ext cx="1518142" cy="280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Times New Roman" pitchFamily="18" charset="0"/>
              <a:cs typeface="Times New Roman" pitchFamily="18" charset="0"/>
            </a:rPr>
            <a:t>Фоновое значение</a:t>
          </a:r>
        </a:p>
      </cdr:txBody>
    </cdr:sp>
  </cdr:relSizeAnchor>
  <cdr:relSizeAnchor xmlns:cdr="http://schemas.openxmlformats.org/drawingml/2006/chartDrawing">
    <cdr:from>
      <cdr:x>0.31956</cdr:x>
      <cdr:y>0.82718</cdr:y>
    </cdr:from>
    <cdr:to>
      <cdr:x>0.47904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3790" y="2481868"/>
          <a:ext cx="1344366" cy="518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Times New Roman" pitchFamily="18" charset="0"/>
              <a:cs typeface="Times New Roman" pitchFamily="18" charset="0"/>
            </a:rPr>
            <a:t>7-ой</a:t>
          </a:r>
          <a:r>
            <a:rPr lang="ru-RU" sz="1100" baseline="0" dirty="0">
              <a:latin typeface="Times New Roman" pitchFamily="18" charset="0"/>
              <a:cs typeface="Times New Roman" pitchFamily="18" charset="0"/>
            </a:rPr>
            <a:t> день после начала применения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0.26271</cdr:x>
      <cdr:y>0.02381</cdr:y>
    </cdr:from>
    <cdr:to>
      <cdr:x>0.63274</cdr:x>
      <cdr:y>0.11555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214578" y="71438"/>
          <a:ext cx="3119236" cy="275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rtl="0">
            <a:defRPr/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Динамика  количества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КОЕ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на 1 кв. см. кожи стоп</a:t>
          </a:r>
        </a:p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0.85325</cdr:x>
      <cdr:y>0.86431</cdr:y>
    </cdr:from>
    <cdr:to>
      <cdr:x>0.93396</cdr:x>
      <cdr:y>0.94985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753350" y="2790825"/>
          <a:ext cx="7334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0.86268</cdr:x>
      <cdr:y>0.51032</cdr:y>
    </cdr:from>
    <cdr:to>
      <cdr:x>0.94864</cdr:x>
      <cdr:y>0.64602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839075" y="1647825"/>
          <a:ext cx="78105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0.13103</cdr:x>
      <cdr:y>0.21829</cdr:y>
    </cdr:from>
    <cdr:to>
      <cdr:x>0.22034</cdr:x>
      <cdr:y>0.28319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104541" y="679905"/>
          <a:ext cx="752847" cy="202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itchFamily="18" charset="0"/>
              <a:cs typeface="Times New Roman" pitchFamily="18" charset="0"/>
            </a:rPr>
            <a:t>6,9*10</a:t>
          </a:r>
          <a:r>
            <a:rPr lang="ru-RU" sz="1100" b="1" baseline="50000" dirty="0">
              <a:latin typeface="Times New Roman" pitchFamily="18" charset="0"/>
              <a:cs typeface="Times New Roman" pitchFamily="18" charset="0"/>
            </a:rPr>
            <a:t>11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0.36478</cdr:x>
      <cdr:y>0.52212</cdr:y>
    </cdr:from>
    <cdr:to>
      <cdr:x>0.44025</cdr:x>
      <cdr:y>0.58702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314700" y="1685925"/>
          <a:ext cx="6858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>
              <a:latin typeface="Times New Roman" pitchFamily="18" charset="0"/>
              <a:cs typeface="Times New Roman" pitchFamily="18" charset="0"/>
            </a:rPr>
            <a:t>5,1*10</a:t>
          </a:r>
          <a:r>
            <a:rPr lang="ru-RU" sz="1100" b="1" baseline="50000" dirty="0">
              <a:latin typeface="Times New Roman" pitchFamily="18" charset="0"/>
              <a:cs typeface="Times New Roman" pitchFamily="18" charset="0"/>
            </a:rPr>
            <a:t>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0.58386</cdr:x>
      <cdr:y>0.70796</cdr:y>
    </cdr:from>
    <cdr:to>
      <cdr:x>0.65933</cdr:x>
      <cdr:y>0.77286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305425" y="2286000"/>
          <a:ext cx="6858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Times New Roman" pitchFamily="18" charset="0"/>
              <a:cs typeface="Times New Roman" pitchFamily="18" charset="0"/>
            </a:rPr>
            <a:t>5,2*10</a:t>
          </a:r>
          <a:r>
            <a:rPr lang="ru-RU" sz="1100" b="1" baseline="50000" dirty="0">
              <a:latin typeface="Times New Roman" pitchFamily="18" charset="0"/>
              <a:cs typeface="Times New Roman" pitchFamily="18" charset="0"/>
            </a:rPr>
            <a:t>7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0.80922</cdr:x>
      <cdr:y>0.71386</cdr:y>
    </cdr:from>
    <cdr:to>
      <cdr:x>0.8847</cdr:x>
      <cdr:y>0.77876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7353300" y="2305050"/>
          <a:ext cx="6858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>
              <a:latin typeface="Times New Roman" pitchFamily="18" charset="0"/>
              <a:cs typeface="Times New Roman" pitchFamily="18" charset="0"/>
            </a:rPr>
            <a:t>3,4*10</a:t>
          </a:r>
          <a:r>
            <a:rPr lang="ru-RU" sz="1100" b="1" baseline="50000" dirty="0">
              <a:latin typeface="Times New Roman" pitchFamily="18" charset="0"/>
              <a:cs typeface="Times New Roman" pitchFamily="18" charset="0"/>
            </a:rPr>
            <a:t>6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0.55136</cdr:x>
      <cdr:y>0.83481</cdr:y>
    </cdr:from>
    <cdr:to>
      <cdr:x>0.71083</cdr:x>
      <cdr:y>0.97223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010150" y="2695575"/>
          <a:ext cx="1449093" cy="443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>
              <a:latin typeface="Times New Roman" pitchFamily="18" charset="0"/>
              <a:cs typeface="Times New Roman" pitchFamily="18" charset="0"/>
            </a:rPr>
            <a:t>14-й</a:t>
          </a:r>
          <a:r>
            <a:rPr lang="ru-RU" sz="1100" baseline="0" dirty="0">
              <a:latin typeface="Times New Roman" pitchFamily="18" charset="0"/>
              <a:cs typeface="Times New Roman" pitchFamily="18" charset="0"/>
            </a:rPr>
            <a:t> день после начала применения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0.77044</cdr:x>
      <cdr:y>0.82006</cdr:y>
    </cdr:from>
    <cdr:to>
      <cdr:x>0.92991</cdr:x>
      <cdr:y>0.95748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7000875" y="2647950"/>
          <a:ext cx="1449093" cy="443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itchFamily="18" charset="0"/>
              <a:cs typeface="Times New Roman" pitchFamily="18" charset="0"/>
            </a:rPr>
            <a:t>30-й</a:t>
          </a:r>
          <a:r>
            <a:rPr lang="ru-RU" sz="1100" baseline="0" dirty="0">
              <a:latin typeface="Times New Roman" pitchFamily="18" charset="0"/>
              <a:cs typeface="Times New Roman" pitchFamily="18" charset="0"/>
            </a:rPr>
            <a:t> день после начала применения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0.76902</cdr:x>
      <cdr:y>0.08681</cdr:y>
    </cdr:from>
    <cdr:to>
      <cdr:x>0.92116</cdr:x>
      <cdr:y>0.18403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95901" y="238125"/>
          <a:ext cx="10477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0.71646</cdr:x>
      <cdr:y>0.04514</cdr:y>
    </cdr:from>
    <cdr:to>
      <cdr:x>0.88105</cdr:x>
      <cdr:y>0.37847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33951" y="123825"/>
          <a:ext cx="11334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0.01724</cdr:x>
      <cdr:y>0.0289</cdr:y>
    </cdr:from>
    <cdr:to>
      <cdr:x>0.98276</cdr:x>
      <cdr:y>0.16084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2876" y="71438"/>
          <a:ext cx="8001079" cy="326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Динамика  показателей объективной визуальной оценки состояния кожи стоп (в баллах)</a:t>
          </a:r>
        </a:p>
        <a:p xmlns:a="http://schemas.openxmlformats.org/drawingml/2006/main">
          <a:r>
            <a:rPr lang="ru-RU" sz="1400" b="1" dirty="0" smtClean="0"/>
            <a:t>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0.09377</cdr:x>
      <cdr:y>0.8188</cdr:y>
    </cdr:from>
    <cdr:to>
      <cdr:x>0.26084</cdr:x>
      <cdr:y>0.9056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52040" y="2643882"/>
          <a:ext cx="1518142" cy="280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Times New Roman" pitchFamily="18" charset="0"/>
              <a:cs typeface="Times New Roman" pitchFamily="18" charset="0"/>
            </a:rPr>
            <a:t>Фоновое значение</a:t>
          </a:r>
        </a:p>
      </cdr:txBody>
    </cdr:sp>
  </cdr:relSizeAnchor>
  <cdr:relSizeAnchor xmlns:cdr="http://schemas.openxmlformats.org/drawingml/2006/chartDrawing">
    <cdr:from>
      <cdr:x>0.10345</cdr:x>
      <cdr:y>0.11561</cdr:y>
    </cdr:from>
    <cdr:to>
      <cdr:x>0.16877</cdr:x>
      <cdr:y>0.20231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57256" y="285752"/>
          <a:ext cx="54134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 </a:t>
          </a:r>
          <a:r>
            <a:rPr lang="ru-RU" sz="1000" b="1" dirty="0" smtClean="0">
              <a:solidFill>
                <a:srgbClr val="00B0F0"/>
              </a:solidFill>
              <a:latin typeface="Calibri" pitchFamily="34" charset="0"/>
            </a:rPr>
            <a:t>2,64</a:t>
          </a:r>
          <a:endParaRPr lang="ru-RU" sz="1000" dirty="0">
            <a:solidFill>
              <a:srgbClr val="00B0F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0.33621</cdr:x>
      <cdr:y>0.49133</cdr:y>
    </cdr:from>
    <cdr:to>
      <cdr:x>0.40153</cdr:x>
      <cdr:y>0.57804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786082" y="1214446"/>
          <a:ext cx="54134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 </a:t>
          </a:r>
          <a:r>
            <a:rPr lang="ru-RU" sz="1000" b="1" dirty="0" smtClean="0">
              <a:solidFill>
                <a:srgbClr val="00B0F0"/>
              </a:solidFill>
              <a:latin typeface="Calibri" pitchFamily="34" charset="0"/>
            </a:rPr>
            <a:t>0,82</a:t>
          </a:r>
          <a:endParaRPr lang="ru-RU" sz="1000" dirty="0">
            <a:solidFill>
              <a:srgbClr val="00B0F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0.58621</cdr:x>
      <cdr:y>0.63584</cdr:y>
    </cdr:from>
    <cdr:to>
      <cdr:x>0.65153</cdr:x>
      <cdr:y>0.72255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857784" y="1571636"/>
          <a:ext cx="54134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 </a:t>
          </a:r>
          <a:r>
            <a:rPr lang="ru-RU" sz="1000" b="1" dirty="0" smtClean="0">
              <a:solidFill>
                <a:srgbClr val="00B0F0"/>
              </a:solidFill>
              <a:latin typeface="Calibri" pitchFamily="34" charset="0"/>
            </a:rPr>
            <a:t>0,12</a:t>
          </a:r>
          <a:endParaRPr lang="ru-RU" sz="1000" dirty="0">
            <a:solidFill>
              <a:srgbClr val="00B0F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0.15517</cdr:x>
      <cdr:y>0.20231</cdr:y>
    </cdr:from>
    <cdr:to>
      <cdr:x>0.2205</cdr:x>
      <cdr:y>0.28902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285884" y="500066"/>
          <a:ext cx="54134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 </a:t>
          </a:r>
          <a:r>
            <a:rPr lang="ru-RU" sz="1000" b="1" dirty="0" smtClean="0">
              <a:solidFill>
                <a:srgbClr val="FF0000"/>
              </a:solidFill>
              <a:latin typeface="Calibri" pitchFamily="34" charset="0"/>
            </a:rPr>
            <a:t>2,20</a:t>
          </a:r>
          <a:endParaRPr lang="ru-RU" sz="1000" dirty="0">
            <a:solidFill>
              <a:srgbClr val="FF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0.39655</cdr:x>
      <cdr:y>0.34682</cdr:y>
    </cdr:from>
    <cdr:to>
      <cdr:x>0.46188</cdr:x>
      <cdr:y>0.43353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286148" y="857256"/>
          <a:ext cx="54134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 </a:t>
          </a:r>
          <a:r>
            <a:rPr lang="ru-RU" sz="1000" b="1" dirty="0" smtClean="0">
              <a:solidFill>
                <a:srgbClr val="FF0000"/>
              </a:solidFill>
              <a:latin typeface="Calibri" pitchFamily="34" charset="0"/>
            </a:rPr>
            <a:t>1,54</a:t>
          </a:r>
          <a:endParaRPr lang="ru-RU" sz="1000" dirty="0">
            <a:solidFill>
              <a:srgbClr val="FF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0.63793</cdr:x>
      <cdr:y>0.63584</cdr:y>
    </cdr:from>
    <cdr:to>
      <cdr:x>0.70326</cdr:x>
      <cdr:y>0.72255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286412" y="1571636"/>
          <a:ext cx="54134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 </a:t>
          </a:r>
          <a:r>
            <a:rPr lang="ru-RU" sz="1000" b="1" dirty="0" smtClean="0">
              <a:solidFill>
                <a:srgbClr val="FF0000"/>
              </a:solidFill>
              <a:latin typeface="Calibri" pitchFamily="34" charset="0"/>
            </a:rPr>
            <a:t>0,27</a:t>
          </a:r>
          <a:endParaRPr lang="ru-RU" sz="1000" dirty="0">
            <a:solidFill>
              <a:srgbClr val="FF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0.21552</cdr:x>
      <cdr:y>0.26012</cdr:y>
    </cdr:from>
    <cdr:to>
      <cdr:x>0.28084</cdr:x>
      <cdr:y>0.34682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785950" y="642942"/>
          <a:ext cx="54134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 </a:t>
          </a:r>
          <a:r>
            <a:rPr lang="ru-RU" sz="1000" b="1" dirty="0" smtClean="0">
              <a:solidFill>
                <a:srgbClr val="00B050"/>
              </a:solidFill>
              <a:latin typeface="Calibri" pitchFamily="34" charset="0"/>
            </a:rPr>
            <a:t>1,93</a:t>
          </a:r>
          <a:endParaRPr lang="ru-RU" sz="1000" dirty="0">
            <a:solidFill>
              <a:srgbClr val="00B05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0.44828</cdr:x>
      <cdr:y>0.57804</cdr:y>
    </cdr:from>
    <cdr:to>
      <cdr:x>0.5136</cdr:x>
      <cdr:y>0.66474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714776" y="1428760"/>
          <a:ext cx="54134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 </a:t>
          </a:r>
          <a:r>
            <a:rPr lang="ru-RU" sz="1000" b="1" dirty="0" smtClean="0">
              <a:solidFill>
                <a:srgbClr val="00B050"/>
              </a:solidFill>
              <a:latin typeface="Calibri" pitchFamily="34" charset="0"/>
            </a:rPr>
            <a:t>0,50</a:t>
          </a:r>
          <a:endParaRPr lang="ru-RU" sz="1000" dirty="0">
            <a:solidFill>
              <a:srgbClr val="00B05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0.68966</cdr:x>
      <cdr:y>0.63584</cdr:y>
    </cdr:from>
    <cdr:to>
      <cdr:x>0.75498</cdr:x>
      <cdr:y>0.72255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715040" y="1571636"/>
          <a:ext cx="54134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sz="1000" b="1" dirty="0" smtClean="0">
              <a:latin typeface="Calibri" pitchFamily="34" charset="0"/>
            </a:rPr>
            <a:t>     </a:t>
          </a:r>
          <a:r>
            <a:rPr lang="ru-RU" sz="1000" b="1" dirty="0" smtClean="0">
              <a:solidFill>
                <a:srgbClr val="00B050"/>
              </a:solidFill>
              <a:latin typeface="Calibri" pitchFamily="34" charset="0"/>
            </a:rPr>
            <a:t>0,16</a:t>
          </a:r>
          <a:endParaRPr lang="ru-RU" sz="1000" dirty="0">
            <a:solidFill>
              <a:srgbClr val="00B05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0.31897</cdr:x>
      <cdr:y>0.80925</cdr:y>
    </cdr:from>
    <cdr:to>
      <cdr:x>0.52586</cdr:x>
      <cdr:y>0.9728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643206" y="2000264"/>
          <a:ext cx="1714512" cy="404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pPr algn="ctr"/>
          <a:r>
            <a:rPr lang="ru-RU" sz="1100" dirty="0">
              <a:latin typeface="Times New Roman" pitchFamily="18" charset="0"/>
              <a:cs typeface="Times New Roman" pitchFamily="18" charset="0"/>
            </a:rPr>
            <a:t>7-ой</a:t>
          </a:r>
          <a:r>
            <a:rPr lang="ru-RU" sz="1100" baseline="0" dirty="0">
              <a:latin typeface="Times New Roman" pitchFamily="18" charset="0"/>
              <a:cs typeface="Times New Roman" pitchFamily="18" charset="0"/>
            </a:rPr>
            <a:t> день после начала применения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0.57759</cdr:x>
      <cdr:y>0.80925</cdr:y>
    </cdr:from>
    <cdr:to>
      <cdr:x>0.78448</cdr:x>
      <cdr:y>0.98266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4786346" y="2000264"/>
          <a:ext cx="171451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30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-й</a:t>
          </a:r>
          <a:r>
            <a:rPr lang="ru-RU" sz="11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aseline="0" dirty="0">
              <a:latin typeface="Times New Roman" pitchFamily="18" charset="0"/>
              <a:cs typeface="Times New Roman" pitchFamily="18" charset="0"/>
            </a:rPr>
            <a:t>день после начала применения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0.76902</cdr:x>
      <cdr:y>0.08681</cdr:y>
    </cdr:from>
    <cdr:to>
      <cdr:x>0.92116</cdr:x>
      <cdr:y>0.18403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95901" y="238125"/>
          <a:ext cx="10477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0.71646</cdr:x>
      <cdr:y>0.04514</cdr:y>
    </cdr:from>
    <cdr:to>
      <cdr:x>0.88105</cdr:x>
      <cdr:y>0.37847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33951" y="123825"/>
          <a:ext cx="11334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0.06501</cdr:x>
      <cdr:y>0.02431</cdr:y>
    </cdr:from>
    <cdr:to>
      <cdr:x>0.77178</cdr:x>
      <cdr:y>0.15625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7676" y="66675"/>
          <a:ext cx="486727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Динамика  средних</a:t>
          </a:r>
          <a:r>
            <a:rPr lang="ru-RU" sz="1400" b="1" baseline="0" dirty="0">
              <a:latin typeface="Times New Roman" pitchFamily="18" charset="0"/>
              <a:cs typeface="Times New Roman" pitchFamily="18" charset="0"/>
            </a:rPr>
            <a:t> значений субъективных ощущений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 (в баллах)</a:t>
          </a:r>
        </a:p>
      </cdr:txBody>
    </cdr:sp>
  </cdr:relSizeAnchor>
  <cdr:relSizeAnchor xmlns:cdr="http://schemas.openxmlformats.org/drawingml/2006/chartDrawing">
    <cdr:from>
      <cdr:x>0.09377</cdr:x>
      <cdr:y>0.8188</cdr:y>
    </cdr:from>
    <cdr:to>
      <cdr:x>0.26084</cdr:x>
      <cdr:y>0.9056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52040" y="2643882"/>
          <a:ext cx="1518142" cy="280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Фоновое значение</a:t>
          </a:r>
        </a:p>
      </cdr:txBody>
    </cdr:sp>
  </cdr:relSizeAnchor>
  <cdr:relSizeAnchor xmlns:cdr="http://schemas.openxmlformats.org/drawingml/2006/chartDrawing">
    <cdr:from>
      <cdr:x>0.28078</cdr:x>
      <cdr:y>0.81833</cdr:y>
    </cdr:from>
    <cdr:to>
      <cdr:x>0.57255</cdr:x>
      <cdr:y>0.88752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51439" y="2642379"/>
          <a:ext cx="2651247" cy="223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0.55746</cdr:x>
      <cdr:y>0.82011</cdr:y>
    </cdr:from>
    <cdr:to>
      <cdr:x>0.826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43470" y="2000264"/>
          <a:ext cx="2236842" cy="436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30-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й день после начала применения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/>
        </a:p>
      </cdr:txBody>
    </cdr:sp>
  </cdr:relSizeAnchor>
  <cdr:relSizeAnchor xmlns:cdr="http://schemas.openxmlformats.org/drawingml/2006/chartDrawing">
    <cdr:from>
      <cdr:x>0.76902</cdr:x>
      <cdr:y>0.08681</cdr:y>
    </cdr:from>
    <cdr:to>
      <cdr:x>0.92116</cdr:x>
      <cdr:y>0.18403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295901" y="238125"/>
          <a:ext cx="10477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0.71646</cdr:x>
      <cdr:y>0.04514</cdr:y>
    </cdr:from>
    <cdr:to>
      <cdr:x>0.88105</cdr:x>
      <cdr:y>0.37847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4933951" y="123825"/>
          <a:ext cx="11334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0.09377</cdr:x>
      <cdr:y>0.8188</cdr:y>
    </cdr:from>
    <cdr:to>
      <cdr:x>0.26084</cdr:x>
      <cdr:y>0.9056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852040" y="2643882"/>
          <a:ext cx="1518142" cy="280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Фоновое значение</a:t>
          </a:r>
        </a:p>
      </cdr:txBody>
    </cdr:sp>
  </cdr:relSizeAnchor>
  <cdr:relSizeAnchor xmlns:cdr="http://schemas.openxmlformats.org/drawingml/2006/chartDrawing">
    <cdr:from>
      <cdr:x>0.3259</cdr:x>
      <cdr:y>0.81833</cdr:y>
    </cdr:from>
    <cdr:to>
      <cdr:x>0.61767</cdr:x>
      <cdr:y>1</cdr:y>
    </cdr:to>
    <cdr:sp macro="" textlink="">
      <cdr:nvSpPr>
        <cdr:cNvPr id="12" name="TextBox 5"/>
        <cdr:cNvSpPr txBox="1"/>
      </cdr:nvSpPr>
      <cdr:spPr>
        <a:xfrm xmlns:a="http://schemas.openxmlformats.org/drawingml/2006/main">
          <a:off x="2714644" y="2000264"/>
          <a:ext cx="2430339" cy="441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7- й день после начала </a:t>
          </a: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применения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0.55041</cdr:x>
      <cdr:y>0.82011</cdr:y>
    </cdr:from>
    <cdr:to>
      <cdr:x>0.81895</cdr:x>
      <cdr:y>0.91445</cdr:y>
    </cdr:to>
    <cdr:sp macro="" textlink="">
      <cdr:nvSpPr>
        <cdr:cNvPr id="13" name="TextBox 6"/>
        <cdr:cNvSpPr txBox="1"/>
      </cdr:nvSpPr>
      <cdr:spPr>
        <a:xfrm xmlns:a="http://schemas.openxmlformats.org/drawingml/2006/main">
          <a:off x="5001504" y="2648130"/>
          <a:ext cx="2440176" cy="304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0.10292</cdr:x>
      <cdr:y>0.20588</cdr:y>
    </cdr:from>
    <cdr:to>
      <cdr:x>0.15437</cdr:x>
      <cdr:y>0.28605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857256" y="500066"/>
          <a:ext cx="428628" cy="194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2,41</a:t>
          </a:r>
          <a:endParaRPr lang="ru-RU" sz="11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0.34305</cdr:x>
      <cdr:y>0.55882</cdr:y>
    </cdr:from>
    <cdr:to>
      <cdr:x>0.39451</cdr:x>
      <cdr:y>0.63899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857520" y="1357322"/>
          <a:ext cx="428628" cy="194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0,84</a:t>
          </a:r>
          <a:endParaRPr lang="ru-RU" sz="11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0.58319</cdr:x>
      <cdr:y>0.70588</cdr:y>
    </cdr:from>
    <cdr:to>
      <cdr:x>0.63465</cdr:x>
      <cdr:y>0.78605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4857784" y="1714512"/>
          <a:ext cx="428628" cy="194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0,13</a:t>
          </a:r>
          <a:endParaRPr lang="ru-RU" sz="11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0.63465</cdr:x>
      <cdr:y>0.70588</cdr:y>
    </cdr:from>
    <cdr:to>
      <cdr:x>0.68611</cdr:x>
      <cdr:y>0.78605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286412" y="1714512"/>
          <a:ext cx="428628" cy="194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0,09</a:t>
          </a:r>
          <a:endParaRPr lang="ru-RU" sz="11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0.39451</cdr:x>
      <cdr:y>0.52941</cdr:y>
    </cdr:from>
    <cdr:to>
      <cdr:x>0.44597</cdr:x>
      <cdr:y>0.60958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3286148" y="1285884"/>
          <a:ext cx="428628" cy="194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0,93</a:t>
          </a:r>
          <a:endParaRPr lang="ru-RU" sz="11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0.15437</cdr:x>
      <cdr:y>0.14706</cdr:y>
    </cdr:from>
    <cdr:to>
      <cdr:x>0.20583</cdr:x>
      <cdr:y>0.22723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285884" y="357190"/>
          <a:ext cx="428628" cy="194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2,7</a:t>
          </a:r>
          <a:endParaRPr lang="ru-RU" sz="11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0.21441</cdr:x>
      <cdr:y>0.35294</cdr:y>
    </cdr:from>
    <cdr:to>
      <cdr:x>0.26587</cdr:x>
      <cdr:y>0.43311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1785950" y="857256"/>
          <a:ext cx="428643" cy="194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1,74</a:t>
          </a:r>
          <a:endParaRPr lang="ru-RU" sz="11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0.45455</cdr:x>
      <cdr:y>0.61765</cdr:y>
    </cdr:from>
    <cdr:to>
      <cdr:x>0.50601</cdr:x>
      <cdr:y>0.69782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3786214" y="1500198"/>
          <a:ext cx="428643" cy="194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0,49</a:t>
          </a:r>
          <a:endParaRPr lang="ru-RU" sz="11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0.69469</cdr:x>
      <cdr:y>0.73529</cdr:y>
    </cdr:from>
    <cdr:to>
      <cdr:x>0.74615</cdr:x>
      <cdr:y>0.81546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5786478" y="1785950"/>
          <a:ext cx="428643" cy="194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  <a:cs typeface="Lucida Sans Unicode"/>
            </a:defRPr>
          </a:lvl1pPr>
          <a:lvl2pPr marL="457200" indent="0">
            <a:defRPr sz="1100">
              <a:latin typeface="Corbel"/>
              <a:cs typeface="Lucida Sans Unicode"/>
            </a:defRPr>
          </a:lvl2pPr>
          <a:lvl3pPr marL="914400" indent="0">
            <a:defRPr sz="1100">
              <a:latin typeface="Corbel"/>
              <a:cs typeface="Lucida Sans Unicode"/>
            </a:defRPr>
          </a:lvl3pPr>
          <a:lvl4pPr marL="1371600" indent="0">
            <a:defRPr sz="1100">
              <a:latin typeface="Corbel"/>
              <a:cs typeface="Lucida Sans Unicode"/>
            </a:defRPr>
          </a:lvl4pPr>
          <a:lvl5pPr marL="1828800" indent="0">
            <a:defRPr sz="1100">
              <a:latin typeface="Corbel"/>
              <a:cs typeface="Lucida Sans Unicode"/>
            </a:defRPr>
          </a:lvl5pPr>
          <a:lvl6pPr marL="2286000" indent="0">
            <a:defRPr sz="1100">
              <a:latin typeface="Corbel"/>
              <a:cs typeface="Lucida Sans Unicode"/>
            </a:defRPr>
          </a:lvl6pPr>
          <a:lvl7pPr marL="2743200" indent="0">
            <a:defRPr sz="1100">
              <a:latin typeface="Corbel"/>
              <a:cs typeface="Lucida Sans Unicode"/>
            </a:defRPr>
          </a:lvl7pPr>
          <a:lvl8pPr marL="3200400" indent="0">
            <a:defRPr sz="1100">
              <a:latin typeface="Corbel"/>
              <a:cs typeface="Lucida Sans Unicode"/>
            </a:defRPr>
          </a:lvl8pPr>
          <a:lvl9pPr marL="3657600" indent="0">
            <a:defRPr sz="1100">
              <a:latin typeface="Corbel"/>
              <a:cs typeface="Lucida Sans Unicode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0,03</a:t>
          </a:r>
          <a:endParaRPr lang="ru-RU" sz="11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" y="1"/>
            <a:ext cx="2984731" cy="513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/>
          </p:nvPr>
        </p:nvSpPr>
        <p:spPr bwMode="auto">
          <a:xfrm>
            <a:off x="3901336" y="1"/>
            <a:ext cx="2949073" cy="4985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996" tIns="45778" rIns="91996" bIns="4577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Calibri" pitchFamily="32" charset="0"/>
              <a:buNone/>
              <a:tabLst>
                <a:tab pos="885113" algn="l"/>
                <a:tab pos="1770225" algn="l"/>
                <a:tab pos="2655338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41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25450" y="754063"/>
            <a:ext cx="6000750" cy="37512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7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687978" y="4759966"/>
            <a:ext cx="5476552" cy="4508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996" tIns="45778" rIns="91996" bIns="45778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" y="9505160"/>
            <a:ext cx="2984731" cy="513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3901336" y="9518086"/>
            <a:ext cx="2949073" cy="4985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996" tIns="45778" rIns="91996" bIns="4577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Calibri" pitchFamily="32" charset="0"/>
              <a:buNone/>
              <a:tabLst>
                <a:tab pos="885113" algn="l"/>
                <a:tab pos="1770225" algn="l"/>
                <a:tab pos="2655338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08BA5FE8-000D-4E1B-AFDF-6E3FA8451B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91528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9376EA7F-331B-4054-A42F-C8D9B0E2BF9E}" type="slidenum">
              <a:rPr lang="ru-RU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ru-RU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9738" y="750888"/>
            <a:ext cx="6011862" cy="3757612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978" y="4758120"/>
            <a:ext cx="5512208" cy="4606715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51A02CE-B1E5-459C-9F33-65361299D8CB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10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51A02CE-B1E5-459C-9F33-65361299D8CB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11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51A02CE-B1E5-459C-9F33-65361299D8CB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12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51A02CE-B1E5-459C-9F33-65361299D8CB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13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51A02CE-B1E5-459C-9F33-65361299D8CB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14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33425BEF-CD3F-4C4D-8366-06CB8B0CF6C7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15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A685B563-AA90-4468-99AA-01D3CACA7A6B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16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789582" cy="37536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28E3DA0-A9C4-4347-AA44-CB94365BEA5F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17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28E3DA0-A9C4-4347-AA44-CB94365BEA5F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18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1EF6578-B810-4B23-BCED-CC69A02948E8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19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789582" cy="37536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0797659-3307-42CE-B6D7-03DE95EB0F23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2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148D8B1-8BF2-4784-8F98-A2AFB55583CE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20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789582" cy="37536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5778C0F7-BBE8-4A0A-8456-A3CA2E97ACB7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21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44ADED6B-0D95-4077-B5FA-526BCA5B1AE4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22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789582" cy="37536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D1C7913-3E53-49F9-9D7C-A5D2F3EF05C4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23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49C336F8-23C8-4D34-9320-E0E5E0505FB9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24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789582" cy="37536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9EFFA2CF-CDDC-4BFE-8B59-2E5A1EB892F7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25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02937DD-E140-4DDD-9787-EB8A568BFBFF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26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8C37E65-D815-408A-B311-1FA5B89839E5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27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8E24F7B6-8C56-443B-AE21-B9C3F04317BD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28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9A97C9FA-B85C-4C7B-94C4-81FA7213DB73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29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33425BEF-CD3F-4C4D-8366-06CB8B0CF6C7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3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891AB2AF-3AD8-4D5B-83A2-3F92F1907930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30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1E25593C-BBE1-4FD9-BBFD-3427A2249780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31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789582" cy="37536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1E25593C-BBE1-4FD9-BBFD-3427A2249780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32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789582" cy="37536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1E25593C-BBE1-4FD9-BBFD-3427A2249780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33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789582" cy="37536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4FC41E1C-F17D-48CF-BE0A-4C9F51D9E12D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34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3561" y="753323"/>
            <a:ext cx="6816848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33425BEF-CD3F-4C4D-8366-06CB8B0CF6C7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4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33425BEF-CD3F-4C4D-8366-06CB8B0CF6C7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5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33425BEF-CD3F-4C4D-8366-06CB8B0CF6C7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6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33425BEF-CD3F-4C4D-8366-06CB8B0CF6C7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7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33425BEF-CD3F-4C4D-8366-06CB8B0CF6C7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8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EC60CF4-F7AD-4039-9800-8C39A1589419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9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6413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40088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43BFC-9494-4AAE-95D2-835B03043D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74F98-3C95-4C87-B9AB-0AE6D182C1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-131763"/>
            <a:ext cx="2049463" cy="5707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131763"/>
            <a:ext cx="6000750" cy="5707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C046-1BC9-41A6-81BD-67D5197EEA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6413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40088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347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50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24313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3913" y="1333500"/>
            <a:ext cx="40259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4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4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 userDrawn="1"/>
        </p:nvGrpSpPr>
        <p:grpSpPr bwMode="auto">
          <a:xfrm>
            <a:off x="0" y="5332413"/>
            <a:ext cx="9144000" cy="384175"/>
            <a:chOff x="0" y="6357938"/>
            <a:chExt cx="9144000" cy="384175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0" y="6357938"/>
              <a:ext cx="9144000" cy="38417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8172450" y="6448425"/>
              <a:ext cx="714375" cy="293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fld id="{A4F4B153-E21F-44B9-A9D7-B90750935B27}" type="slidenum">
                <a:rPr lang="ru-RU" sz="1200">
                  <a:latin typeface="Calibri" pitchFamily="34" charset="0"/>
                </a:rPr>
                <a:pPr algn="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t>‹#›</a:t>
              </a:fld>
              <a:endParaRPr lang="ru-RU" sz="1200" dirty="0">
                <a:latin typeface="Calibri" pitchFamily="34" charset="0"/>
              </a:endParaRPr>
            </a:p>
          </p:txBody>
        </p:sp>
      </p:grpSp>
      <p:pic>
        <p:nvPicPr>
          <p:cNvPr id="6" name="Picture 2" descr="C:\Users\dunaeva_as\Downloads\лого-на-прозр-фоне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358624"/>
            <a:ext cx="2000239" cy="3627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9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9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3008313" cy="3910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5995D-F2E3-4543-8902-E2DC331C4E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2088"/>
            <a:ext cx="5486400" cy="4714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715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-131763"/>
            <a:ext cx="2049463" cy="5707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131763"/>
            <a:ext cx="6000750" cy="5707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6413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40088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347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50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24313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3913" y="1333500"/>
            <a:ext cx="40259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4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4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347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50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42813-F68E-4A10-A979-96857FB0B2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9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9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3008313" cy="3910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2088"/>
            <a:ext cx="5486400" cy="4714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715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-131763"/>
            <a:ext cx="2049463" cy="5707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131763"/>
            <a:ext cx="6000750" cy="5707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24313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3913" y="1333500"/>
            <a:ext cx="40259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92E7-F85E-4F3C-97E7-D5A1F8F503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4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4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1BD0-CF1A-4EA9-9E1D-F24241F7BB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85983-6D50-4537-AD44-9DBF264848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A6B41-56CA-4130-9E45-00C1A20EEF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9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9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3008313" cy="3910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967E-FA28-443A-8C8D-5982DDC23B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2088"/>
            <a:ext cx="5486400" cy="4714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715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F371B-4555-4D15-AE60-28C6233245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echomsk.spb.ru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31763"/>
            <a:ext cx="8202613" cy="1647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02613" cy="424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Для</a:t>
            </a:r>
            <a:r>
              <a:rPr lang="en-GB" dirty="0" smtClean="0"/>
              <a:t> </a:t>
            </a:r>
            <a:r>
              <a:rPr lang="en-GB" dirty="0" err="1" smtClean="0"/>
              <a:t>правки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r>
              <a:rPr lang="en-GB" dirty="0" smtClean="0"/>
              <a:t> </a:t>
            </a:r>
            <a:r>
              <a:rPr lang="en-GB" dirty="0" err="1" smtClean="0"/>
              <a:t>щелкните</a:t>
            </a:r>
            <a:r>
              <a:rPr lang="en-GB" dirty="0" smtClean="0"/>
              <a:t> </a:t>
            </a:r>
            <a:r>
              <a:rPr lang="en-GB" dirty="0" err="1" smtClean="0"/>
              <a:t>мышью</a:t>
            </a:r>
            <a:endParaRPr lang="en-GB" dirty="0" smtClean="0"/>
          </a:p>
          <a:p>
            <a:pPr lvl="1"/>
            <a:r>
              <a:rPr lang="en-GB" dirty="0" err="1" smtClean="0"/>
              <a:t>Второй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  <a:p>
            <a:pPr lvl="2"/>
            <a:r>
              <a:rPr lang="en-GB" dirty="0" err="1" smtClean="0"/>
              <a:t>Третий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  <a:p>
            <a:pPr lvl="3"/>
            <a:r>
              <a:rPr lang="en-GB" dirty="0" err="1" smtClean="0"/>
              <a:t>Четвертый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  <a:p>
            <a:pPr lvl="4"/>
            <a:r>
              <a:rPr lang="en-GB" dirty="0" err="1" smtClean="0"/>
              <a:t>Пятый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  <a:p>
            <a:pPr lvl="4"/>
            <a:r>
              <a:rPr lang="en-GB" dirty="0" err="1" smtClean="0"/>
              <a:t>Шестой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  <a:p>
            <a:pPr lvl="4"/>
            <a:r>
              <a:rPr lang="en-GB" dirty="0" err="1" smtClean="0"/>
              <a:t>Седьмой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  <a:p>
            <a:pPr lvl="4"/>
            <a:r>
              <a:rPr lang="en-GB" dirty="0" err="1" smtClean="0"/>
              <a:t>Восьмой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  <a:p>
            <a:pPr lvl="4"/>
            <a:r>
              <a:rPr lang="en-GB" dirty="0" err="1" smtClean="0"/>
              <a:t>Девятый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5295900"/>
            <a:ext cx="2106613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898989"/>
              </a:buClr>
              <a:buFont typeface="Corbel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Corbel" pitchFamily="32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52197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5295900"/>
            <a:ext cx="2106613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898989"/>
              </a:buClr>
              <a:buFont typeface="Corbel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Corbel" pitchFamily="32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0F129323-1E65-42E4-8781-C1F5364BF8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+mj-lt"/>
          <a:ea typeface="Lucida Sans Unicode" charset="0"/>
          <a:cs typeface="+mj-cs"/>
        </a:defRPr>
      </a:lvl1pPr>
      <a:lvl2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6pPr>
      <a:lvl7pPr marL="9144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7pPr>
      <a:lvl8pPr marL="13716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8pPr>
      <a:lvl9pPr marL="18288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9pPr>
    </p:titleStyle>
    <p:bodyStyle>
      <a:lvl1pPr marL="315913" indent="-315913" algn="l" defTabSz="449263" rtl="0" eaLnBrk="0" fontAlgn="base" hangingPunct="0">
        <a:lnSpc>
          <a:spcPct val="11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715963" indent="-258763" algn="l" defTabSz="449263" rtl="0" eaLnBrk="0" fontAlgn="base" hangingPunct="0">
        <a:lnSpc>
          <a:spcPct val="11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lnSpc>
          <a:spcPct val="11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31763"/>
            <a:ext cx="8202613" cy="1647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02613" cy="424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+mj-lt"/>
          <a:ea typeface="Lucida Sans Unicode" charset="0"/>
          <a:cs typeface="+mj-cs"/>
        </a:defRPr>
      </a:lvl1pPr>
      <a:lvl2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6pPr>
      <a:lvl7pPr marL="9144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7pPr>
      <a:lvl8pPr marL="13716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8pPr>
      <a:lvl9pPr marL="18288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9pPr>
    </p:titleStyle>
    <p:bodyStyle>
      <a:lvl1pPr marL="315913" indent="-315913" algn="l" defTabSz="449263" rtl="0" eaLnBrk="0" fontAlgn="base" hangingPunct="0">
        <a:lnSpc>
          <a:spcPct val="11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715963" indent="-258763" algn="l" defTabSz="449263" rtl="0" eaLnBrk="0" fontAlgn="base" hangingPunct="0">
        <a:lnSpc>
          <a:spcPct val="11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lnSpc>
          <a:spcPct val="11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0938" y="4572000"/>
            <a:ext cx="1398587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31763"/>
            <a:ext cx="8202613" cy="1647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02613" cy="424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+mj-lt"/>
          <a:ea typeface="Lucida Sans Unicode" charset="0"/>
          <a:cs typeface="+mj-cs"/>
        </a:defRPr>
      </a:lvl1pPr>
      <a:lvl2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6pPr>
      <a:lvl7pPr marL="9144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7pPr>
      <a:lvl8pPr marL="13716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8pPr>
      <a:lvl9pPr marL="18288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9pPr>
    </p:titleStyle>
    <p:bodyStyle>
      <a:lvl1pPr marL="315913" indent="-315913" algn="l" defTabSz="449263" rtl="0" eaLnBrk="0" fontAlgn="base" hangingPunct="0">
        <a:lnSpc>
          <a:spcPct val="11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715963" indent="-258763" algn="l" defTabSz="449263" rtl="0" eaLnBrk="0" fontAlgn="base" hangingPunct="0">
        <a:lnSpc>
          <a:spcPct val="11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lnSpc>
          <a:spcPct val="11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1438" y="4653773"/>
            <a:ext cx="9072562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dirty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ОАО</a:t>
            </a:r>
            <a:r>
              <a:rPr lang="en-US" sz="2200" b="1" dirty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«Фармацевтическая фабрика Санкт-Петербурга»</a:t>
            </a:r>
          </a:p>
        </p:txBody>
      </p:sp>
      <p:grpSp>
        <p:nvGrpSpPr>
          <p:cNvPr id="5123" name="Group 4"/>
          <p:cNvGrpSpPr>
            <a:grpSpLocks/>
          </p:cNvGrpSpPr>
          <p:nvPr/>
        </p:nvGrpSpPr>
        <p:grpSpPr bwMode="auto">
          <a:xfrm>
            <a:off x="1714500" y="3217863"/>
            <a:ext cx="498475" cy="415925"/>
            <a:chOff x="703" y="2432"/>
            <a:chExt cx="314" cy="314"/>
          </a:xfrm>
        </p:grpSpPr>
        <p:sp>
          <p:nvSpPr>
            <p:cNvPr id="5129" name="Rectangle 5"/>
            <p:cNvSpPr>
              <a:spLocks noChangeArrowheads="1"/>
            </p:cNvSpPr>
            <p:nvPr/>
          </p:nvSpPr>
          <p:spPr bwMode="auto">
            <a:xfrm>
              <a:off x="703" y="2432"/>
              <a:ext cx="86" cy="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130" name="Rectangle 6"/>
            <p:cNvSpPr>
              <a:spLocks noChangeArrowheads="1"/>
            </p:cNvSpPr>
            <p:nvPr/>
          </p:nvSpPr>
          <p:spPr bwMode="auto">
            <a:xfrm>
              <a:off x="703" y="2547"/>
              <a:ext cx="86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131" name="Rectangle 7"/>
            <p:cNvSpPr>
              <a:spLocks noChangeArrowheads="1"/>
            </p:cNvSpPr>
            <p:nvPr/>
          </p:nvSpPr>
          <p:spPr bwMode="auto">
            <a:xfrm>
              <a:off x="703" y="2661"/>
              <a:ext cx="86" cy="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132" name="Rectangle 8"/>
            <p:cNvSpPr>
              <a:spLocks noChangeArrowheads="1"/>
            </p:cNvSpPr>
            <p:nvPr/>
          </p:nvSpPr>
          <p:spPr bwMode="auto">
            <a:xfrm>
              <a:off x="818" y="2661"/>
              <a:ext cx="85" cy="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133" name="Rectangle 9"/>
            <p:cNvSpPr>
              <a:spLocks noChangeArrowheads="1"/>
            </p:cNvSpPr>
            <p:nvPr/>
          </p:nvSpPr>
          <p:spPr bwMode="auto">
            <a:xfrm>
              <a:off x="818" y="2547"/>
              <a:ext cx="85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134" name="Rectangle 10"/>
            <p:cNvSpPr>
              <a:spLocks noChangeArrowheads="1"/>
            </p:cNvSpPr>
            <p:nvPr/>
          </p:nvSpPr>
          <p:spPr bwMode="auto">
            <a:xfrm>
              <a:off x="932" y="2661"/>
              <a:ext cx="86" cy="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</p:grp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896962" y="1572410"/>
            <a:ext cx="7175500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Серия </a:t>
            </a:r>
            <a:r>
              <a:rPr lang="ru-RU" sz="3600" b="1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«5</a:t>
            </a:r>
            <a:r>
              <a:rPr lang="en-US" sz="3600" b="1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D </a:t>
            </a:r>
            <a:r>
              <a:rPr lang="ru-RU" sz="3600" b="1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ПЯТЬ ДНЕЙ</a:t>
            </a:r>
            <a:r>
              <a:rPr lang="ru-RU" sz="3600" b="1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»</a:t>
            </a:r>
            <a:endParaRPr lang="ru-RU" sz="2800" b="1" dirty="0">
              <a:solidFill>
                <a:srgbClr val="7F7F7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928662" y="2501104"/>
            <a:ext cx="7175500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Каталог продукции</a:t>
            </a:r>
            <a:endParaRPr lang="ru-RU" sz="2200" b="1" dirty="0">
              <a:solidFill>
                <a:srgbClr val="7F7F7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1000100" y="2643980"/>
            <a:ext cx="1571636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2" descr="C:\Users\Любовь\Desktop\ГаленоФарм\Новая папка\руки.jpg"/>
          <p:cNvPicPr>
            <a:picLocks noChangeAspect="1" noChangeArrowheads="1"/>
          </p:cNvPicPr>
          <p:nvPr/>
        </p:nvPicPr>
        <p:blipFill>
          <a:blip r:embed="rId3" cstate="print"/>
          <a:srcRect r="4010"/>
          <a:stretch>
            <a:fillRect/>
          </a:stretch>
        </p:blipFill>
        <p:spPr bwMode="auto">
          <a:xfrm>
            <a:off x="6929454" y="1143782"/>
            <a:ext cx="17034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рем для стоп от пота и запаха «5D ПЯТЬ ДНЕЙ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1472" y="286526"/>
            <a:ext cx="2286016" cy="3429024"/>
          </a:xfrm>
          <a:prstGeom prst="rect">
            <a:avLst/>
          </a:prstGeom>
          <a:noFill/>
        </p:spPr>
      </p:pic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643306" y="643716"/>
            <a:ext cx="4786313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КРЕМ </a:t>
            </a:r>
            <a:r>
              <a:rPr lang="ru-RU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ДЛЯ СТОП </a:t>
            </a: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ОТ ПОТА И ЗАПАХА 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3357564" y="1000125"/>
            <a:ext cx="5500716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spcAft>
                <a:spcPts val="600"/>
              </a:spcAft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Крем для стоп от пота и запаха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предназначен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для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ухода за ступнями ног.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Применяется для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устранения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неприятного запаха и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избыточной потливости стоп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опрелости, зуда, тре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щ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ин.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Смягчает сухую и загрубевшую кожу стоп. Оказывает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дезинфи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цирую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щее,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п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одсушивающее и мягкое дезодорирующее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действи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. Не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раздражает кожу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Высокая эффективность подтверждена данными клинических исследований.</a:t>
            </a:r>
            <a:endParaRPr lang="en-GB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214282" y="3072608"/>
            <a:ext cx="8143902" cy="96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кись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цинка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глицерин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en-GB" sz="1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камфора, фарнезол, ментол.</a:t>
            </a: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214282" y="3572674"/>
            <a:ext cx="8715436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Нанести крем тонким слоем на чистую и сухую кожу ступней и между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пальцами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ног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один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раз в сутки, желательно перед сном.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Рекомендуемый курс – 1 месяц.</a:t>
            </a: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214344" y="571500"/>
            <a:ext cx="8858250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4215616"/>
            <a:ext cx="8929718" cy="1100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максимальной эффективности рекомендуется использовать комплексный подход: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Средство от пота и запаха «5D ПЯТЬ ДНЕЙ» – для обработки обуви.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Ванну для ног дезодорирующую «5D ПЯТЬ ДНЕЙ» – для проведения гигиенических процедур.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Крем для стоп от пота и запаха «5D ПЯТЬ ДНЕЙ» – для нанесения на кожу ног после гигиенических процедур.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214344" y="571500"/>
            <a:ext cx="8858250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43306" y="643716"/>
            <a:ext cx="4786313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КРЕМ </a:t>
            </a:r>
            <a:r>
              <a:rPr lang="ru-RU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ДЛЯ СТОП </a:t>
            </a: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ОТ ПОТА И ЗАПАХА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68" y="1429534"/>
            <a:ext cx="5072098" cy="317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Данные клинических  исследований:</a:t>
            </a:r>
          </a:p>
          <a:p>
            <a:pPr algn="just">
              <a:spcAft>
                <a:spcPts val="600"/>
              </a:spcAft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Клинические исследования по изучению эффективности средства от пота и запаха стоп проводились на базе  Военно-медицинской академии и Российского Научно-Исследовательского Института Травматологии и Ортопедии им. Р.Р. </a:t>
            </a:r>
            <a:r>
              <a:rPr lang="ru-RU" sz="1400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Вредена</a:t>
            </a: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по следующим показателям:</a:t>
            </a:r>
          </a:p>
          <a:p>
            <a:pPr marL="342900" indent="-342900">
              <a:spcAft>
                <a:spcPts val="600"/>
              </a:spcAft>
              <a:buClr>
                <a:srgbClr val="262626"/>
              </a:buClr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Изменение количества микроорганизмов, выросших в период проведения исследования. </a:t>
            </a:r>
          </a:p>
          <a:p>
            <a:pPr marL="342900" indent="-342900">
              <a:spcAft>
                <a:spcPts val="600"/>
              </a:spcAft>
              <a:buClr>
                <a:srgbClr val="262626"/>
              </a:buClr>
              <a:buFont typeface="Corbel" pitchFamily="34" charset="0"/>
              <a:buAutoNum type="arabicPeriod" startA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Динамике  показателей объективной визуальной оценки состояния кожи стоп.</a:t>
            </a:r>
          </a:p>
          <a:p>
            <a:pPr marL="342900" indent="-342900">
              <a:spcAft>
                <a:spcPts val="600"/>
              </a:spcAft>
              <a:buClr>
                <a:srgbClr val="262626"/>
              </a:buClr>
              <a:buFont typeface="Corbel" pitchFamily="34" charset="0"/>
              <a:buAutoNum type="arabicPeriod" startA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Динамике  средних значений субъективных ощущений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рем для стоп от пота и запаха «5D ПЯТЬ ДНЕЙ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1472" y="286526"/>
            <a:ext cx="2286016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214344" y="572278"/>
            <a:ext cx="8858250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500034" y="929468"/>
          <a:ext cx="821537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00034" y="3929864"/>
            <a:ext cx="8429684" cy="1429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Достоверное снижение КОЕ: </a:t>
            </a:r>
          </a:p>
          <a:p>
            <a:pPr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На 7-ой день примерно в 100 раз – до 5,1*10</a:t>
            </a:r>
            <a:r>
              <a:rPr lang="ru-RU" sz="1400" baseline="400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На 14-й день число  микроорганизмов стало близко к норме, общее снижение более чем в 10 000 раз. </a:t>
            </a:r>
          </a:p>
          <a:p>
            <a:pPr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Через 30 дней численность микроорганизмов осталась в пределах нормы.</a:t>
            </a:r>
          </a:p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P.S. </a:t>
            </a:r>
            <a:r>
              <a:rPr lang="ru-RU" sz="10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По сравнению с условиями  клинических исследований  средства от пота и запаха стоп,  фоновые значение микробной обсемененности кожи стоп при клинических исследованиях крема для стоп от пота и запаха  были выше примерно в 23 раза.</a:t>
            </a:r>
            <a:endParaRPr lang="ru-RU" sz="1000" baseline="40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42875" y="571500"/>
            <a:ext cx="8858281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214344" y="572278"/>
            <a:ext cx="8858250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858030"/>
            <a:ext cx="184731" cy="362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3858426"/>
            <a:ext cx="8501122" cy="118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Снижение отдельных показателей, характеризующих состояние кожи стоп: </a:t>
            </a:r>
          </a:p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Гиперкератоз: на 7-ой день применения снижение в 3,21 раза, на 30-й день общее снижение в 8,33 раза.</a:t>
            </a:r>
          </a:p>
          <a:p>
            <a:pPr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Опрелости: на 7-ой день – 1,42 раза, на 30-й день общее снижение в 8,14 раза.</a:t>
            </a:r>
          </a:p>
          <a:p>
            <a:pPr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Трещины: на 7-ой день – 3,86 раза, на 30-й день общее снижение более чем в 12 раз.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00034" y="929468"/>
          <a:ext cx="8286808" cy="247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214344" y="572278"/>
            <a:ext cx="8858250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28596" y="858030"/>
          <a:ext cx="832964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8" y="3644112"/>
            <a:ext cx="8215338" cy="1615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Как видно из данных, представленных  в диаграмме:</a:t>
            </a:r>
          </a:p>
          <a:p>
            <a:pPr algn="just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Потливость кожи стоп снизилась на 7-ой день применения в 2,86 раза, на 30-й день общее снижение                  в 18,5 раза. </a:t>
            </a:r>
          </a:p>
          <a:p>
            <a:pPr algn="just"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Выраженность неприятного запаха  уменьшилась на 7-ой день в 2,9 раза, на 30-й день общее снижение в 30 раз. </a:t>
            </a:r>
          </a:p>
          <a:p>
            <a:pPr algn="just"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Зуд кожи стоп уменьшился  на 7-ой день в 3,55 раза, на 30-й день общее снижение в 58 раз.</a:t>
            </a:r>
            <a:endParaRPr lang="ru-RU" sz="1400" baseline="40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Любовь\Desktop\анкетирование\воскл зн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798" y="3001170"/>
            <a:ext cx="1948202" cy="197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41288" y="174625"/>
            <a:ext cx="8570912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42844" y="643716"/>
            <a:ext cx="8643967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800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1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Line 8"/>
          <p:cNvSpPr>
            <a:spLocks noChangeShapeType="1"/>
          </p:cNvSpPr>
          <p:nvPr/>
        </p:nvSpPr>
        <p:spPr bwMode="auto">
          <a:xfrm>
            <a:off x="214282" y="570690"/>
            <a:ext cx="8640762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85720" y="1215220"/>
            <a:ext cx="8643967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72278"/>
            <a:ext cx="8280920" cy="43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Результаты клинических исследований Крема от пота и запаха «</a:t>
            </a:r>
            <a:r>
              <a:rPr lang="en-US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5D</a:t>
            </a:r>
            <a:r>
              <a:rPr lang="ru-RU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ПЯТЬ ДНЕЙ» </a:t>
            </a:r>
          </a:p>
          <a:p>
            <a:pPr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262626"/>
              </a:buClr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Высокая эффективность для устранения повышенной потливости, неприятного запаха, зуда, опрелостей, трещин и ороговения кожи ног. </a:t>
            </a:r>
          </a:p>
          <a:p>
            <a:pPr marL="342900" indent="-342900">
              <a:buClr>
                <a:srgbClr val="262626"/>
              </a:buClr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Положительное влияние на состояние кожи стоп. </a:t>
            </a:r>
          </a:p>
          <a:p>
            <a:pPr marL="342900" indent="-342900">
              <a:buClr>
                <a:srgbClr val="262626"/>
              </a:buClr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Выраженный антимикробный эффект в отношении штаммов микроорганизмов, ответственных за </a:t>
            </a:r>
          </a:p>
          <a:p>
            <a:pPr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       появление неприятного запаха.</a:t>
            </a:r>
          </a:p>
          <a:p>
            <a:pPr marL="342900" indent="-342900">
              <a:buClr>
                <a:srgbClr val="262626"/>
              </a:buClr>
              <a:buAutoNum type="arabicPeriod" startAt="4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Отсутствие каких-либо раздражающих или аллергических реакций кожи, контактных дерматитов и </a:t>
            </a:r>
          </a:p>
          <a:p>
            <a:pPr marL="342900" indent="-342900"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       других воспалительных реакций.</a:t>
            </a:r>
          </a:p>
          <a:p>
            <a:pPr marL="342900" indent="-342900">
              <a:buClr>
                <a:srgbClr val="262626"/>
              </a:buClr>
              <a:buAutoNum type="arabicPeriod" startAt="5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Хорошая переносимость.</a:t>
            </a:r>
          </a:p>
          <a:p>
            <a:pPr marL="342900" indent="-342900">
              <a:buClr>
                <a:srgbClr val="262626"/>
              </a:buClr>
              <a:buAutoNum type="arabicPeriod" startAt="5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Улучшение комфортности состояния ног. </a:t>
            </a:r>
          </a:p>
          <a:p>
            <a:pPr marL="342900" indent="-342900">
              <a:spcAft>
                <a:spcPts val="600"/>
              </a:spcAft>
              <a:buClr>
                <a:srgbClr val="262626"/>
              </a:buClr>
              <a:buAutoNum type="arabicPeriod" startAt="7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Простота и удобство применения.</a:t>
            </a:r>
            <a:endParaRPr lang="ru-RU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b="1" i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Полученные данные позволяют рекомендовать  </a:t>
            </a:r>
          </a:p>
          <a:p>
            <a:pPr algn="ctr"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b="1" i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Крем от пота и запаха «</a:t>
            </a:r>
            <a:r>
              <a:rPr lang="en-US" sz="1500" b="1" i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5D</a:t>
            </a:r>
            <a:r>
              <a:rPr lang="ru-RU" sz="1500" b="1" i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ПЯТЬ ДНЕЙ» </a:t>
            </a:r>
          </a:p>
          <a:p>
            <a:pPr algn="ctr"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b="1" i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как высокоэффективный продукт для решения проблемы пота и запаха ног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0" descr="P:\Full share\ДЕПАРТАМЕНТ МАРКЕТИНГА\Knyazev Y\фото\ванна-смягчающ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840"/>
            <a:ext cx="2786082" cy="318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428992" y="1286658"/>
            <a:ext cx="5357819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Ванна для ног смягчающая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«5D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мягчает загрубевшую кожу, мозоли и натоптыши, способствует более эффективному их удалению. Благодаря присутствию эфирных масел лаванды и розмарина обладает легким дезодорирующим, антисептическим и оздоравливающим действием, тонизирует и благотворно влияет на процессы обновления клеток.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57158" y="4001302"/>
            <a:ext cx="8572560" cy="714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Растворить порошок в 4-5 литрах теплой воды. Принимать  ножную ванну при температуре воды 36-38</a:t>
            </a:r>
            <a:r>
              <a:rPr lang="ru-RU" sz="1400" dirty="0" smtClean="0">
                <a:solidFill>
                  <a:srgbClr val="000000"/>
                </a:solidFill>
                <a:latin typeface="Calibri"/>
              </a:rPr>
              <a:t> 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С в течение 15-20 минут перед сном. Рекомендуемый курс – 10 процедур.</a:t>
            </a:r>
          </a:p>
          <a:p>
            <a:pP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428992" y="2929732"/>
            <a:ext cx="5429288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</a:t>
            </a:r>
            <a:endParaRPr lang="en-GB" sz="1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</a:rPr>
              <a:t>н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атрия</a:t>
            </a: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хлорид</a:t>
            </a: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натрия</a:t>
            </a: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гидрокарбонат</a:t>
            </a:r>
            <a:r>
              <a:rPr lang="en-GB" sz="14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натрия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лаурилсульфат, карбамид, эфирное масло лаванды,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эфирное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масло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розмарина</a:t>
            </a: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GB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214282" y="572278"/>
            <a:ext cx="8640763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786592"/>
            <a:ext cx="4643470" cy="356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ВАННА ДЛЯ НОГ </a:t>
            </a: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СМЯГЧАЮЩАЯ</a:t>
            </a:r>
            <a:endParaRPr lang="en-GB" sz="1800" b="1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571868" y="715154"/>
            <a:ext cx="4287838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ЛОСЬОН ДЛЯ </a:t>
            </a:r>
            <a:r>
              <a:rPr lang="ru-RU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СТОП </a:t>
            </a: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ОТ ПОТА И </a:t>
            </a:r>
            <a:r>
              <a:rPr lang="en-GB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ЗАПАХА</a:t>
            </a:r>
            <a:endParaRPr lang="en-GB" sz="1800" b="1" dirty="0">
              <a:solidFill>
                <a:srgbClr val="262626"/>
              </a:solidFill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857500" y="1214438"/>
            <a:ext cx="6000780" cy="11437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Лосьон для стоп от пота и запаха «5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 обладает выраженными дезинфицирующим и дезодорирующим свойствами, помогает устранить избыточную потливость и неприятный запах. Способствует профилактике грибковых заболеваний стоп, приятно охлаждает, снимает чувство усталости. </a:t>
            </a:r>
          </a:p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857500" y="3644900"/>
            <a:ext cx="6000780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Используется в утреннее или вечернее время.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Смочить лосьоном ватный тампон, протереть чистую и сухую кожу стоп, обращая внимание на кожу между пальцами. Как профилактическое средство грибковых заболеваний лосьон показан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после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посещения бань, саун, бассейнов, спортивных залов, педикюрных кабинетов. 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2857500" y="2571750"/>
            <a:ext cx="6000780" cy="109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глицерин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диэтаноламид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ундециленовой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к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ислоты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фарнезол, камфора, ментол,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пропиленгликоль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диазолидинил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мочевина,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аскорбиновая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кислота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</a:rPr>
              <a:t>метилхлоротиазолинон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</a:rPr>
              <a:t>метилизотиазолинон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</a:rPr>
              <a:t>иодопропинилбутилкарбамат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GB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270" name="Line 8"/>
          <p:cNvSpPr>
            <a:spLocks noChangeShapeType="1"/>
          </p:cNvSpPr>
          <p:nvPr/>
        </p:nvSpPr>
        <p:spPr bwMode="auto">
          <a:xfrm>
            <a:off x="217517" y="572278"/>
            <a:ext cx="8640763" cy="1587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1272" name="Picture 13" descr="\\Designer2\@design\@ФИРЕННЫЙ СТИЛЬ И ВНУТРЕННЕЕ ОФОРМЛЕНИЕ\@ФОТОГРАФИИ\@ФОТОГРАФИИ ПРЕПАРАТОВ\ИСХОДНИКИ\веб\лось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8096"/>
            <a:ext cx="2500330" cy="364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714744" y="715154"/>
            <a:ext cx="4287838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ЛОСЬОН</a:t>
            </a: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-СПРЕЙ</a:t>
            </a:r>
            <a:r>
              <a:rPr lang="en-GB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СТОП </a:t>
            </a: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ОТ ПОТА И </a:t>
            </a:r>
            <a:r>
              <a:rPr lang="en-GB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ЗАПАХА</a:t>
            </a:r>
            <a:endParaRPr lang="en-GB" sz="1800" b="1" dirty="0">
              <a:solidFill>
                <a:srgbClr val="262626"/>
              </a:solidFill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857500" y="1214438"/>
            <a:ext cx="6000780" cy="11437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Лосьон-спрей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для стоп от пота и запаха «5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 обладает выраженными дезинфицирующим и дезодорирующим свойствами, помогает устранить избыточную потливость и неприятный запах. Способствует профилактике грибковых заболеваний стоп, приятно охлаждает, снимает чувство усталости. </a:t>
            </a:r>
          </a:p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857500" y="3644900"/>
            <a:ext cx="6000780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Используется в утреннее или вечернее время.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Нанести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лосьон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на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чистую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и сухую кожу стоп, обращая внимание на кожу между пальцами. Как профилактическое средство грибковых заболеваний лосьон показан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после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посещения бань, саун, бассейнов, спортивных залов, педикюрных кабинетов. 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2857500" y="2571750"/>
            <a:ext cx="6000780" cy="109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глицерин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диэтаноламид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ундециленовой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к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ислоты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фарнезол, камфора, ментол,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пропиленгликоль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диазолидинил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мочевина,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аскорбиновая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кислота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</a:rPr>
              <a:t>метилхлоротиазолинон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</a:rPr>
              <a:t>метилизотиазолинон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</a:rPr>
              <a:t>иодопропинилбутилкарбамат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GB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270" name="Line 8"/>
          <p:cNvSpPr>
            <a:spLocks noChangeShapeType="1"/>
          </p:cNvSpPr>
          <p:nvPr/>
        </p:nvSpPr>
        <p:spPr bwMode="auto">
          <a:xfrm>
            <a:off x="217517" y="572278"/>
            <a:ext cx="8640763" cy="1587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9" name="Picture 2" descr="http://gphshop.ru/components/com_jshopping/files/img_products/lotion_sp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2344"/>
            <a:ext cx="1687001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86116" y="786592"/>
            <a:ext cx="1973262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ПУДРА ДЛЯ </a:t>
            </a: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СТОП</a:t>
            </a:r>
            <a:endParaRPr lang="en-GB" sz="1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286125" y="1214438"/>
            <a:ext cx="5402263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Легкая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адсорбирующая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Пудра для стоп «5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с дезинфицирующими и дезодорирующими ингредиентами идеально подходит для повседневного ухода за ногами. Устраняет избыточную потливость и появление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неприятного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запаха,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является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профилактическ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им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средство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м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от натираний.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Обладая фунгицидными свойствами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способствует профилактике грибковых заболеваний кожи стоп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286116" y="3715550"/>
            <a:ext cx="5475751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Нан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осить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на чистые сухие ноги, слегка втирая в кожу, уделяя особое внимание межпальцев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ым промежуткам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3286116" y="3072608"/>
            <a:ext cx="5508634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цинка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окись,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ментол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, масло чайного дерева, триклозан.</a:t>
            </a: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214282" y="572278"/>
            <a:ext cx="8640763" cy="1587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2296" name="Picture 13" descr="\\Designer2\@design\@ФИРЕННЫЙ СТИЛЬ И ВНУТРЕННЕЕ ОФОРМЛЕНИЕ\@ФОТОГРАФИИ\@ФОТОГРАФИИ ПРЕПАРАТОВ\ИСХОДНИКИ\веб\пуд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6592"/>
            <a:ext cx="2317601" cy="415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000125"/>
            <a:ext cx="2857500" cy="400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Line 8"/>
          <p:cNvSpPr>
            <a:spLocks noChangeShapeType="1"/>
          </p:cNvSpPr>
          <p:nvPr/>
        </p:nvSpPr>
        <p:spPr bwMode="auto">
          <a:xfrm flipV="1">
            <a:off x="214313" y="572278"/>
            <a:ext cx="8786812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357554" y="786592"/>
            <a:ext cx="5429288" cy="4435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Aft>
                <a:spcPts val="600"/>
              </a:spcAft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При отсутствии правильного ежедневного ухода за ногами, длительных нагрузках, ношении неудобной и тесной обуви </a:t>
            </a:r>
            <a:r>
              <a:rPr lang="ru-RU" sz="14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en-GB" sz="14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GB" sz="1400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лк</a:t>
            </a:r>
            <a:r>
              <a:rPr lang="ru-RU" sz="14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нуться</a:t>
            </a:r>
            <a:r>
              <a:rPr lang="en-GB" sz="14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с рядом серьезных проблем, </a:t>
            </a: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приносящих</a:t>
            </a:r>
            <a:r>
              <a:rPr lang="en-GB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неудобство и </a:t>
            </a:r>
            <a:r>
              <a:rPr lang="en-GB" sz="1400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дискомфорт</a:t>
            </a:r>
            <a:r>
              <a:rPr lang="en-GB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</a:t>
            </a: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ДНЕЙ»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высокоэффективный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косметических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специально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разработанный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предупреждения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самых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разных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  <a:r>
              <a:rPr lang="en-GB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кожи 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ног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сухая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кожа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стоп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трещины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натоптыши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неприятный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запах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повышенное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потоотделение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грибковые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заболевания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отечность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низкий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тонус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венозных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сосудов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ног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600"/>
              </a:spcAft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серию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включены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ухода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руками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600"/>
              </a:spcAft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Вся косметическая продукция изготовлена в соответствии                          со стандартами качества фармацевтического производства.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Эффективность</a:t>
            </a:r>
            <a:r>
              <a:rPr lang="en-GB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косметических</a:t>
            </a:r>
            <a:r>
              <a:rPr lang="en-GB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GB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GB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ери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«5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ДНЕЙ»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подтверждена</a:t>
            </a:r>
            <a:r>
              <a:rPr lang="en-GB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многочисленными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клиническими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исследованиями</a:t>
            </a:r>
            <a:r>
              <a:rPr lang="en-GB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Full share\ДЕПАРТАМЕНТ МАРКЕТИНГА\фото продукции\5D\от усталост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6658"/>
            <a:ext cx="4500562" cy="1867681"/>
          </a:xfrm>
          <a:prstGeom prst="rect">
            <a:avLst/>
          </a:prstGeom>
          <a:noFill/>
        </p:spPr>
      </p:pic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714876" y="715154"/>
            <a:ext cx="3789362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КРЕМ ДЛЯ НОГ ОТ УСТАЛОСТИ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572001" y="1143782"/>
            <a:ext cx="4143404" cy="1109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 eaLnBrk="0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Крем для ног от усталости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«5D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предназначен для снятия неприятных ощущений при длительных нагрузках на ноги. Входящие в состав крема компоненты обладают  венотонизирующим  действием, улучшают кровообращение в сосудах ног, устраняют отечность, оказывают противовоспалительное, антибактериальное и противогрибковое действия, смягчают и увлажняют кожу.</a:t>
            </a:r>
          </a:p>
          <a:p>
            <a:pPr algn="just" eaLnBrk="0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GB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42845" y="3501236"/>
            <a:ext cx="8572560" cy="130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 :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э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кстракт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арники,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экстракт каштана конского, экстракт гинкго билоба, экстракт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красного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винограда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бисаболол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, аллантоин, ментол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, эфирное масло лимона, эфирное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масло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грейпфрута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эфирное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масло кориандра, эфирное масло тимьяна.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142844" y="4501368"/>
            <a:ext cx="7358114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Нанести крем на чистую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и сухую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кожу ног, втирать легкими массирующими движениями снизу вверх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Рекомендуемый курс применения не менее одного месяца.</a:t>
            </a: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214282" y="572278"/>
            <a:ext cx="8640763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693760" y="785813"/>
            <a:ext cx="7021512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КРЕМ ДЛЯ НОГ ЗАЖИВЛЯЮЩИЙ</a:t>
            </a:r>
            <a:r>
              <a:rPr lang="ru-RU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 МАСЛОМ </a:t>
            </a:r>
            <a:r>
              <a:rPr lang="ru-RU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ЧАЙНОГО </a:t>
            </a:r>
            <a:r>
              <a:rPr lang="en-GB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ДЕРЕВА</a:t>
            </a:r>
            <a:endParaRPr lang="en-GB" sz="1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319588" y="1182688"/>
            <a:ext cx="4538692" cy="202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Крем для ног заживляющий с маслом чайного дерева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5D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рименяется для ухода за сухой, потрескавшейся и склонной к шелушению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кожей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ног.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казывает антисептическое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фунгицидное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смягчающее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увлажняющее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и дезодорирующее действи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я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уменьшает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раздражение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 кожи.</a:t>
            </a: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Способствует предупреждению и заживлению мелких трещин и потертостей. Крем может применяться с целью профилактики грибковых и инфекционных поражений кожи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ног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после</a:t>
            </a: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посещения пляжей, бань и бассейнов. Рекомендуется для ежедневного ухода.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42844" y="4501368"/>
            <a:ext cx="8786843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Массирующими движениями нанести на чистую кожу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ног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, обращая тщательное внимание на кожу между пальцами.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42844" y="3858426"/>
            <a:ext cx="875033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г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лицерин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, экстракт шалфея, экстракт ромашки,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пантенол,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эфирное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масло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чайного дерева,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бисаболол.</a:t>
            </a:r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217517" y="572278"/>
            <a:ext cx="8640763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4344" name="Picture 14" descr="P:\Full share\ДЕПАРТАМЕНТ МАРКЕТИНГА\Knyazev Y\фото\крем для ног с маслом чайного дер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357313"/>
            <a:ext cx="42148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42970" y="767544"/>
            <a:ext cx="6757988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КРЕМ ДЛЯ НОГ ЗАЖИВЛЯЮЩИЙ С ОБЛЕПИХОВЫМ </a:t>
            </a:r>
            <a:r>
              <a:rPr lang="en-GB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МАСЛОМ</a:t>
            </a:r>
            <a:endParaRPr lang="en-GB" sz="1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071935" y="1215220"/>
            <a:ext cx="4786345" cy="17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Крем для ног заживляющий с облепиховым маслом 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                 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ПЯТЬ ДНЕЙ»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рименяется для смягчения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увлажнения и заживления сухой,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раст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рескавшейся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и загрубевшей кожи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ног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. Оказывает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выраженное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регенерирующее,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антисептическое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и противовоспалительное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действия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способствует быстрому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заживлению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трещин и потертостей. Предотвращает появление шелушения и раздражения на коже, препятствует образованию мозолей. Рекомендуется для ежедневного ухода.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57158" y="4287054"/>
            <a:ext cx="8572560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Массирующими движениями нанести на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сухую,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чистую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кожу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ног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уделяя особое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внимание  кож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е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между пальцами.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360363" y="3501236"/>
            <a:ext cx="8426479" cy="109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г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лицерин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экстракт шалфея, экстракт ромашки, масло облепиховое, пантенол,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бисаболол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214282" y="572278"/>
            <a:ext cx="8640763" cy="1587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5368" name="Picture 11" descr="P:\Full share\ДЕПАРТАМЕНТ МАРКЕТИНГА\Knyazev Y\фото\крем для ног с облепиховым масл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0"/>
            <a:ext cx="371474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5000628" y="786592"/>
            <a:ext cx="3216275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КРЕМ ДЛЯ </a:t>
            </a:r>
            <a:r>
              <a:rPr lang="ru-RU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СТОП</a:t>
            </a: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ОТ ТРЕЩИН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357686" y="1215220"/>
            <a:ext cx="4500562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Крем для стоп от трещин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 «5D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редназначен для ухода за сухой и потрескавшейся кожей стоп. Оказывает заживляющее и дезинфицирующее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действи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Способствует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эффективному заживлению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трещин на стопах, смягчает и питает кожу, придает ей здоровый вид.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57159" y="4144178"/>
            <a:ext cx="8572560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Нанести крем на чистую кожу стоп,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уделяя особое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внимание  поврежденн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ым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участк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ам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Рекомендуется применять крем после 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принятия</a:t>
            </a: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В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анн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ы</a:t>
            </a: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для ног смягчающей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</a:rPr>
              <a:t>«5D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ПЯТЬ ДНЕЙ»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1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и пилинга. </a:t>
            </a: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357158" y="3001170"/>
            <a:ext cx="8572500" cy="130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г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лицерин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пантенол</a:t>
            </a: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экстра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кт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 ромашки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, экстракт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 календулы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 эфирное масло чайного дерева, аллантоин, бисаболол, фарнезол,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витамины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Е и А.</a:t>
            </a:r>
            <a:endParaRPr lang="en-GB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>
            <a:off x="214282" y="572278"/>
            <a:ext cx="8640763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95" name="Picture 14" descr="P:\Full share\ДЕПАРТАМЕНТ МАРКЕТИНГА\Knyazev Y\фото\крем от трещ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3782"/>
            <a:ext cx="4143404" cy="162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85750" y="785813"/>
            <a:ext cx="8002588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КРЕМ ДЛЯ НОГ УВЛАЖНЯЮЩИЙ С МАСЛОМ ВИНОГРАДНОЙ КОСТОЧКИ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00563" y="1214438"/>
            <a:ext cx="4429155" cy="122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Крем для ног увлажняющий с маслом виноградной косточки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«5D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редназначен для ежедневного ухода за сухой и склонной к шелушению кожей стоп. Оказывает антисептическое, регенерирующее и антиоксидантное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действи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Препятствует развитию потертостей и инфицирован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ию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кожи. Быстро впитывается, хорошо увлажняет, питает и смягчает кожу.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14282" y="3929864"/>
            <a:ext cx="8715435" cy="111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Нанести крем на чистую кожу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ног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, слегка массируя, дать крему впитаться. Рекомендуется применять крем после 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</a:rPr>
              <a:t>принятия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В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анн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ы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для ног смягчающей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</a:rPr>
              <a:t>«5D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пилинга.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При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регулярном использовании крема кожа становится мягкой и ухоженной.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14282" y="3286922"/>
            <a:ext cx="8820150" cy="109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 :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г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лицерин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миндальное масло, 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масло</a:t>
            </a: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виноградной</a:t>
            </a: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косточки</a:t>
            </a: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аллантоин.</a:t>
            </a:r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214282" y="572278"/>
            <a:ext cx="8640763" cy="1587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/>
          </a:p>
        </p:txBody>
      </p:sp>
      <p:pic>
        <p:nvPicPr>
          <p:cNvPr id="17419" name="Picture 14" descr="P:\Full share\ДЕПАРТАМЕНТ МАРКЕТИНГА\Knyazev Y\фото\увлажняющий-виноградная-кост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6658"/>
            <a:ext cx="3714776" cy="154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929190" y="643716"/>
            <a:ext cx="3408363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ПАСТА ПРОТИВОМОЗОЛЬНАЯ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679950" y="1001713"/>
            <a:ext cx="4140200" cy="148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Паста противомозольная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«5D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редназначена для эффективного удаления сухих мозолей и натоптышей, появляющихся вследствие длительного давления или трения и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представляющих собой утолщение рогового слоя кожи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. Благодаря выраженному кератолитическому и смягчающему действию паста способствует разрыхлению и отшелушиванию ороговевшего слоя кожи. Мозоли размягчаются и через некоторое время могут быть безболезненно удалены.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03213" y="3826682"/>
            <a:ext cx="8555067" cy="96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Нанести на мозоль или натоптыш тонкий слой пасты, сверху наложить пластырь на срок не более 12 часов. После снятия пластыря мозоли и грубая кожа могут быть легко удалены с помощью пемзы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при принятии теплой ножной ванны.</a:t>
            </a: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При необходимости процедуру следует повторить. При возникновении болезненных ощущений или жжения на коже в месте применения необходимо смыть пасту с кожи водой. Рекомендуется использовать в сочетании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с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В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анной</a:t>
            </a: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для ног смягчающей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«5D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ДНЕЙ».</a:t>
            </a:r>
            <a:endParaRPr lang="en-GB" sz="1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85720" y="3286922"/>
            <a:ext cx="32639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салициловая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кислота, ланолин.</a:t>
            </a:r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214313" y="572278"/>
            <a:ext cx="8640762" cy="1587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8443" name="Picture 13" descr="P:\Full share\ДЕПАРТАМЕНТ МАРКЕТИНГА\1ФОТОГРАФИИИ ПРОДУКТОВ\galenopharm_0179_we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3782"/>
            <a:ext cx="407828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4357686" y="715154"/>
            <a:ext cx="4287837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КРЕМ ДЛЯ НОГ ВЕНОТОНИЗИРУЮЩИЙ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4643438" y="1162845"/>
            <a:ext cx="4143404" cy="190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Крем для ног венотонизирующий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«5D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редназначен для улучшения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сосудистого тонуса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ног и нормал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и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зации кровообращения.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Помогает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сн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ять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 отеки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и чувство усталости, возникающие при длительных нагрузках на ноги.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Оказывает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венотонизирующее, противовоспалительное и антисептическое действие, смягчает и увлажняет кожу.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285720" y="3358360"/>
            <a:ext cx="8501122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экстракт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гамамелиса, экстракт каштана конского, экстракт иглицы, экстракт манжетки, абрикосовое масло, 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пантенол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en-GB" sz="14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бисаболол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аллонтоин, ментол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, эфирное масло жасмина,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эфирное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масло лаванды, эфирное масло лимона.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285720" y="4429930"/>
            <a:ext cx="7513638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Нанести крем на чистую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и сухую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кожу ног, втирать легкими массирующими движениями снизу вверх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Рекомендуемый курс применения не менее одного месяца.</a:t>
            </a:r>
            <a:endParaRPr lang="en-GB" sz="1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215900" y="572278"/>
            <a:ext cx="8640763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19466" name="Picture 9" descr="P:\Full share\ДЕПАРТАМЕНТ МАРКЕТИНГА\Knyazev Y\фото\венотонизирующ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3781"/>
            <a:ext cx="4572032" cy="183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142875" y="3073400"/>
            <a:ext cx="3652838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262626"/>
              </a:solidFill>
            </a:endParaRPr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4214810" y="715154"/>
            <a:ext cx="3724275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КРЕМ </a:t>
            </a:r>
            <a:r>
              <a:rPr lang="ru-RU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ДЛЯ НОГ </a:t>
            </a:r>
            <a:r>
              <a:rPr lang="en-GB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СМЯГЧАЮЩИЙ</a:t>
            </a: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ru-RU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МАСЛОМ ШИ</a:t>
            </a:r>
            <a:endParaRPr lang="en-GB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 Box 13"/>
          <p:cNvSpPr txBox="1">
            <a:spLocks noChangeArrowheads="1"/>
          </p:cNvSpPr>
          <p:nvPr/>
        </p:nvSpPr>
        <p:spPr bwMode="auto">
          <a:xfrm>
            <a:off x="4500563" y="1143782"/>
            <a:ext cx="4429155" cy="1357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Крем для ног смягчающий с маслом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ши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«5D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предназначен д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ля ухода за сухой, склонной к шелушению и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растрескиванию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кож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и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стоп. Обладает выраженным смягчающим и увлажняющим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действи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и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возвращает эластичность загрубевшим участкам кожи. Препятствует образованию сухих мозолей и натоптышей.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Оказывает противовоспалительное, антисептическое и дезодорирующее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действия.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При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регулярном использовании крема кожа становится мягкой и ухоженной.</a:t>
            </a:r>
          </a:p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214313" y="571500"/>
            <a:ext cx="8640762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0489" name="Picture 17" descr="P:\Full share\ДЕПАРТАМЕНТ МАРКЕТИНГА\Knyazev Y\фото\масло 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782"/>
            <a:ext cx="4500563" cy="171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Прямоугольник 18"/>
          <p:cNvSpPr>
            <a:spLocks noChangeArrowheads="1"/>
          </p:cNvSpPr>
          <p:nvPr/>
        </p:nvSpPr>
        <p:spPr bwMode="auto">
          <a:xfrm>
            <a:off x="4929188" y="2143125"/>
            <a:ext cx="2365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0491" name="Прямоугольник 19"/>
          <p:cNvSpPr>
            <a:spLocks noChangeArrowheads="1"/>
          </p:cNvSpPr>
          <p:nvPr/>
        </p:nvSpPr>
        <p:spPr bwMode="auto">
          <a:xfrm>
            <a:off x="357158" y="3786988"/>
            <a:ext cx="7715304" cy="57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м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асло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ши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глицерин,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персиковое масло,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пантенол,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</a:rPr>
              <a:t>бисаболол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492" name="Прямоугольник 20"/>
          <p:cNvSpPr>
            <a:spLocks noChangeArrowheads="1"/>
          </p:cNvSpPr>
          <p:nvPr/>
        </p:nvSpPr>
        <p:spPr bwMode="auto">
          <a:xfrm>
            <a:off x="357158" y="4287054"/>
            <a:ext cx="8572530" cy="110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Нанести крем на чистую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и сухую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кожу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ног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, слегка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массируя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ать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крему впитаться.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Для максимальной эффективности крем р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екомендуется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применять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после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использования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В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анн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ы</a:t>
            </a: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</a:rPr>
              <a:t> для ног смягчающей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«5D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ПЯТЬ ДНЕЙ»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пилинга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8" descr="P:\Full share\ДЕПАРТАМЕНТ МАРКЕТИНГА\Knyazev Y\фото\регенерирующ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782"/>
            <a:ext cx="45127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4500561" y="1643848"/>
            <a:ext cx="4143405" cy="1000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Крем для ног регенерирующий с экстрактом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подорожника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«5D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предназначен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д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ля заживления ран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микротрещин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и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снятия раздражений кожи стоп. Способствует регенерации кожи, повышает её эластичность, оказывает смягчающее и успокаивающее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действи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428596" y="786592"/>
            <a:ext cx="6858000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КРЕМ </a:t>
            </a:r>
            <a:r>
              <a:rPr lang="ru-RU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ДЛЯ НОГ </a:t>
            </a: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РЕГЕНИРИРУЮЩИЙ</a:t>
            </a:r>
            <a:r>
              <a:rPr lang="ru-RU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 ЭКСТРАКТОМ ПОДОРОЖНИКА</a:t>
            </a:r>
            <a:r>
              <a:rPr lang="ru-RU" dirty="0" smtClean="0">
                <a:solidFill>
                  <a:srgbClr val="262626"/>
                </a:solidFill>
              </a:rPr>
              <a:t> </a:t>
            </a:r>
            <a:endParaRPr lang="en-GB" dirty="0">
              <a:solidFill>
                <a:srgbClr val="262626"/>
              </a:solidFill>
            </a:endParaRPr>
          </a:p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262626"/>
                </a:solidFill>
              </a:rPr>
              <a:t>                   </a:t>
            </a:r>
            <a:endParaRPr lang="en-GB" b="1" dirty="0">
              <a:solidFill>
                <a:srgbClr val="262626"/>
              </a:solidFill>
            </a:endParaRPr>
          </a:p>
        </p:txBody>
      </p:sp>
      <p:sp>
        <p:nvSpPr>
          <p:cNvPr id="21508" name="Line 8"/>
          <p:cNvSpPr>
            <a:spLocks noChangeShapeType="1"/>
          </p:cNvSpPr>
          <p:nvPr/>
        </p:nvSpPr>
        <p:spPr bwMode="auto">
          <a:xfrm>
            <a:off x="214313" y="570691"/>
            <a:ext cx="8640762" cy="1587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21512" name="Прямоугольник 18"/>
          <p:cNvSpPr>
            <a:spLocks noChangeArrowheads="1"/>
          </p:cNvSpPr>
          <p:nvPr/>
        </p:nvSpPr>
        <p:spPr bwMode="auto">
          <a:xfrm>
            <a:off x="4929188" y="2143125"/>
            <a:ext cx="2365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1513" name="Прямоугольник 21"/>
          <p:cNvSpPr>
            <a:spLocks noChangeArrowheads="1"/>
          </p:cNvSpPr>
          <p:nvPr/>
        </p:nvSpPr>
        <p:spPr bwMode="auto">
          <a:xfrm>
            <a:off x="714348" y="3501236"/>
            <a:ext cx="7643836" cy="57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глицерин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экстракт подорожника, экстракт шалфея,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пантенол,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эфирное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масло лимона,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бисаболол.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514" name="Прямоугольник 23"/>
          <p:cNvSpPr>
            <a:spLocks noChangeArrowheads="1"/>
          </p:cNvSpPr>
          <p:nvPr/>
        </p:nvSpPr>
        <p:spPr bwMode="auto">
          <a:xfrm>
            <a:off x="714348" y="4215616"/>
            <a:ext cx="7929618" cy="8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Массирующими движениями нанести на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сухую,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чистую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кожу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ног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уделяя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особое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внимание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проблемным участкам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3" descr="P:\Full share\ДЕПАРТАМЕНТ МАРКЕТИНГА\Knyazev Y\фото\крем освежающ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5154"/>
            <a:ext cx="2357422" cy="435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14"/>
          <p:cNvSpPr txBox="1">
            <a:spLocks noChangeArrowheads="1"/>
          </p:cNvSpPr>
          <p:nvPr/>
        </p:nvSpPr>
        <p:spPr bwMode="auto">
          <a:xfrm>
            <a:off x="4071934" y="929468"/>
            <a:ext cx="2771775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КРЕМ </a:t>
            </a:r>
            <a:r>
              <a:rPr lang="ru-RU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ДЛЯ НОГ </a:t>
            </a: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ОСВЕЖАЮЩИЙ</a:t>
            </a:r>
            <a:r>
              <a:rPr lang="ru-RU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dirty="0">
              <a:solidFill>
                <a:srgbClr val="262626"/>
              </a:solidFill>
            </a:endParaRPr>
          </a:p>
        </p:txBody>
      </p:sp>
      <p:sp>
        <p:nvSpPr>
          <p:cNvPr id="22531" name="Text Box 15"/>
          <p:cNvSpPr txBox="1">
            <a:spLocks noChangeArrowheads="1"/>
          </p:cNvSpPr>
          <p:nvPr/>
        </p:nvSpPr>
        <p:spPr bwMode="auto">
          <a:xfrm>
            <a:off x="2643173" y="1571625"/>
            <a:ext cx="6072231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Крем для ног освежающий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«5D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о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беспечивает интенсивное освежающее и дезодорирующее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действи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снимает напряжение и эффект «горящих ног». Увлажняет,  оказывает антисептическое действие, препятствует появлению неприятного запаха.</a:t>
            </a:r>
          </a:p>
        </p:txBody>
      </p:sp>
      <p:sp>
        <p:nvSpPr>
          <p:cNvPr id="22532" name="Line 8"/>
          <p:cNvSpPr>
            <a:spLocks noChangeShapeType="1"/>
          </p:cNvSpPr>
          <p:nvPr/>
        </p:nvSpPr>
        <p:spPr bwMode="auto">
          <a:xfrm>
            <a:off x="214313" y="572278"/>
            <a:ext cx="8640762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22537" name="Прямоугольник 18"/>
          <p:cNvSpPr>
            <a:spLocks noChangeArrowheads="1"/>
          </p:cNvSpPr>
          <p:nvPr/>
        </p:nvSpPr>
        <p:spPr bwMode="auto">
          <a:xfrm>
            <a:off x="2643174" y="2714625"/>
            <a:ext cx="6143668" cy="13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карбамид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(мочевина), масло жожоба, масло миндальное,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</a:rPr>
              <a:t>пантенол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эфирное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масло мяты,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фарнезол, триклозан, аллонтоин,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эфирное масло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эвкалипта,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эфирное масло лаванды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8" name="Прямоугольник 19"/>
          <p:cNvSpPr>
            <a:spLocks noChangeArrowheads="1"/>
          </p:cNvSpPr>
          <p:nvPr/>
        </p:nvSpPr>
        <p:spPr bwMode="auto">
          <a:xfrm>
            <a:off x="2643174" y="3859213"/>
            <a:ext cx="6143668" cy="8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крем предназначен для ежедневного использования.</a:t>
            </a:r>
          </a:p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Наносить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тонким слоем на чистую и сухую кожу ног легкими массажными движениями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41288" y="174625"/>
            <a:ext cx="8570912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2571736" y="1215220"/>
            <a:ext cx="6429420" cy="237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lnSpc>
                <a:spcPct val="95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Средство от пота и запаха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</a:rPr>
              <a:t>для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 стоп «5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D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ДНЕЙ» предназначено 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для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нормализации потоотделения и устранения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н</a:t>
            </a:r>
            <a:r>
              <a:rPr lang="ru-RU" sz="1200" dirty="0">
                <a:solidFill>
                  <a:srgbClr val="0D0D0D"/>
                </a:solidFill>
                <a:latin typeface="Times New Roman" pitchFamily="18" charset="0"/>
              </a:rPr>
              <a:t>епри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ятного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запаха ног.  </a:t>
            </a:r>
            <a:r>
              <a:rPr lang="ru-RU" sz="1200" dirty="0" smtClean="0">
                <a:solidFill>
                  <a:srgbClr val="0D0D0D"/>
                </a:solidFill>
                <a:latin typeface="Times New Roman" pitchFamily="18" charset="0"/>
              </a:rPr>
              <a:t>Предупреждает </a:t>
            </a:r>
            <a:r>
              <a:rPr lang="ru-RU" sz="1200" dirty="0">
                <a:solidFill>
                  <a:srgbClr val="0D0D0D"/>
                </a:solidFill>
                <a:latin typeface="Times New Roman" pitchFamily="18" charset="0"/>
              </a:rPr>
              <a:t>появление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зуда и трещин между пальцами, защищает кожу стоп от воспаления. Может использоваться для обработки обуви с целью устранения неприятного запаха и  предотвращения его повторного  появления, а также для профилактики повторного заражения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</a:rPr>
              <a:t>во время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или после лечения грибковых заболеваний.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just">
              <a:lnSpc>
                <a:spcPct val="95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5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Высокая эффективность подтверждена данными клинических исследований.</a:t>
            </a:r>
            <a:endParaRPr lang="en-GB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2571736" y="2715418"/>
            <a:ext cx="642942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Д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ействующие вещества: </a:t>
            </a:r>
            <a:r>
              <a:rPr lang="en-GB" sz="1200" dirty="0" err="1" smtClean="0">
                <a:solidFill>
                  <a:srgbClr val="000000"/>
                </a:solidFill>
                <a:latin typeface="Times New Roman" pitchFamily="18" charset="0"/>
              </a:rPr>
              <a:t>кислота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Times New Roman" pitchFamily="18" charset="0"/>
              </a:rPr>
              <a:t>борная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1200" dirty="0" err="1" smtClean="0">
                <a:solidFill>
                  <a:srgbClr val="000000"/>
                </a:solidFill>
                <a:latin typeface="Times New Roman" pitchFamily="18" charset="0"/>
              </a:rPr>
              <a:t>окись</a:t>
            </a:r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itchFamily="18" charset="0"/>
              </a:rPr>
              <a:t>цинка</a:t>
            </a:r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</a:rPr>
              <a:t>камфора, </a:t>
            </a:r>
            <a:r>
              <a:rPr lang="en-GB" sz="1200" dirty="0" err="1">
                <a:solidFill>
                  <a:srgbClr val="000000"/>
                </a:solidFill>
                <a:latin typeface="Times New Roman" pitchFamily="18" charset="0"/>
              </a:rPr>
              <a:t>кислота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Times New Roman" pitchFamily="18" charset="0"/>
              </a:rPr>
              <a:t>салициловая</a:t>
            </a:r>
            <a:r>
              <a:rPr lang="en-GB" sz="12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</a:rPr>
              <a:t>триклозан, 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</a:rPr>
              <a:t>ментол</a:t>
            </a:r>
            <a:r>
              <a:rPr lang="en-GB" sz="12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428564" y="3072608"/>
            <a:ext cx="8572592" cy="1214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n-GB" sz="12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Обработка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стоп: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</a:rPr>
              <a:t>п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еред надеванием носков высыпать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содержимое пакетика 1,5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г на чистую и сухую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кожу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каждой стопы и равномерно распределить по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поверхности.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Обработка обуви: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любую закрытую обувь высыпать содержимое пакетика (на один ботинок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один пакетик средства) перед выходом из дома на срок не менее 4-5 часов.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После пяти дней применения эффект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сохраняется до полугода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sz="1200" b="1" u="sng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                                                                                            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endParaRPr lang="ru-RU" sz="12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                                                                                                                                   </a:t>
            </a:r>
            <a:endParaRPr lang="ru-RU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lnSpc>
                <a:spcPct val="95000"/>
              </a:lnSpc>
              <a:buSzPct val="45000"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</a:p>
          <a:p>
            <a:pPr algn="just">
              <a:lnSpc>
                <a:spcPct val="95000"/>
              </a:lnSpc>
              <a:buSzPct val="45000"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</a:t>
            </a: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8" name="Line 8"/>
          <p:cNvSpPr>
            <a:spLocks noChangeShapeType="1"/>
          </p:cNvSpPr>
          <p:nvPr/>
        </p:nvSpPr>
        <p:spPr bwMode="auto">
          <a:xfrm>
            <a:off x="214313" y="571500"/>
            <a:ext cx="8640762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7180" name="Picture 17" descr="\\Designer2\@design\@ФИРЕННЫЙ СТИЛЬ И ВНУТРЕННЕЕ ОФОРМЛЕНИЕ\@ФОТОГРАФИИ\@ФОТОГРАФИИ ПРЕПАРАТОВ\ИСХОДНИКИ\веб\средст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5154"/>
            <a:ext cx="2286016" cy="236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4429930"/>
            <a:ext cx="7858180" cy="95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максимальной эффективности рекомендуется использовать комплексный подход: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Средство от пота и запаха «5D ПЯТЬ ДНЕЙ» – для обработки обуви.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Ванну для ног дезодорирующую «5D ПЯТЬ ДНЕЙ» – для проведения гигиенических процедур.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Крем для стоп от пота и запаха «5D ПЯТЬ ДНЕЙ» – для нанесения на кожу ног после гигиенических процедур.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715154"/>
            <a:ext cx="4572032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СРЕДСТВО ОТ ПОТА И ЗАПАХА </a:t>
            </a: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СТОП </a:t>
            </a:r>
            <a:endParaRPr lang="en-GB" sz="1800" b="1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0" descr="P:\Full share\ДЕПАРТАМЕНТ МАРКЕТИНГА\Knyazev Y\фото\средства для ногтей смягчающе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8030"/>
            <a:ext cx="2286016" cy="43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500430" y="715154"/>
            <a:ext cx="4478338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СРЕДСТВО ДЛЯ </a:t>
            </a:r>
            <a:r>
              <a:rPr lang="ru-RU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КОЖИ ВОКРУГ НОГТЕЙ</a:t>
            </a: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СМЯГЧАЮЩЕЕ</a:t>
            </a:r>
            <a:r>
              <a:rPr lang="ru-RU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214688" y="1150938"/>
            <a:ext cx="5643592" cy="15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Средство для кожи вокруг ногтей смягчающее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«5D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редназначено для ухода за ногтями рук и ног. Оказывает смягчающее и увлажняющее действие на ногти и загрубевшую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кожу вокруг </a:t>
            </a: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</a:rPr>
              <a:t>ногтей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en-GB" sz="1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При врастании ногтевой пластинки помогает снять болезненное давление кромки ногтя на кожу. При ежедневном применении препятствует появлению заусенцев. 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214678" y="3429798"/>
            <a:ext cx="5715040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Нанести средство на ногти и кожу вокруг ногтей, слегка втирая его до полного впитывания. Не смывать! При маникюре смягченную кутикулу отодвинуть с помощью маникюрной палочки или лопатки к основанию ногтя. Наилучший результат достигается при регулярном применении (не реже 2-3 раз в неделю).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214688" y="2735263"/>
            <a:ext cx="5643592" cy="109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</a:rPr>
              <a:t>пропиленгликоль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</a:rPr>
              <a:t>п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антенол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  <a:latin typeface="Times New Roman" pitchFamily="18" charset="0"/>
              </a:rPr>
              <a:t>бисаболол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, тимол, 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эфирное масло лимона.</a:t>
            </a:r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215900" y="572278"/>
            <a:ext cx="8640763" cy="1587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P:\Full share\ДЕПАРТАМЕНТ МАРКЕТИНГА\Knyazev Y\фото\средства для ногтей укрепляюще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8030"/>
            <a:ext cx="2143140" cy="41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857620" y="715154"/>
            <a:ext cx="4610100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СРЕДСТВО ДЛЯ НОГТЕЙ УКРЕПЛЯЮЩЕЕ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357555" y="1215220"/>
            <a:ext cx="5429288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Средство для ногтей укрепляющее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«5D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редназначено для ухода за ногтями рук и ног. Благодаря содержанию активных натуральных компонентов, питает и укрепляет ногтевую пластинку, препятствует ее расслаиванию, восстанавливает ее структуру и стимулирует рост здоровых ногтей. Заживляет и увлажняет кутикулу, придает ногтям здоровый блеск и вид.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357554" y="3920347"/>
            <a:ext cx="546579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Нанести средство на ногти и кожу вокруг ногтей, слегка втирая его до полного впитывания. Не смывать! Наилучший результат достигается при регулярном применении (не реже 2-3 раз в неделю). 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357554" y="3072608"/>
            <a:ext cx="5500726" cy="109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м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асло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зародышей пшеницы,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бисаболол,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эфирное масло лимона, 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токоферола ацетат, эфирное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масло розмарина.</a:t>
            </a:r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>
            <a:off x="215900" y="572278"/>
            <a:ext cx="8640763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P:\Full share\ДЕПАРТАМЕНТ МАРКЕТИНГА\1ФОТОГРАФИИИ ПРОДУКТОВ\с облепих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972"/>
            <a:ext cx="3567651" cy="1714512"/>
          </a:xfrm>
          <a:prstGeom prst="rect">
            <a:avLst/>
          </a:prstGeom>
          <a:noFill/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28596" y="4358492"/>
            <a:ext cx="8572560" cy="356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крем для рук  питательный с облепихой предназначен для ежедневного ухода за чувствительной, раздраженной и сухой кожей рук. </a:t>
            </a: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Наносить тонким слоем на чистую и сухую кожу.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428596" y="3715550"/>
            <a:ext cx="8572560" cy="429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масло ши, масло жожоба, масло макадамии, масло облепиховое, пантенол, бисаболол, токоферола ацетат.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>
            <a:off x="215900" y="572278"/>
            <a:ext cx="8640763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858030"/>
            <a:ext cx="5674630" cy="389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КРЕМ ДЛЯ РУК ПИТАТЕЛЬНЫЙ С ОБЛЕПИХОЙ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571868" y="1429534"/>
            <a:ext cx="5357850" cy="171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Крем для рук питательный с облепихой серии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 «5D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ПЯТЬ ДНЕЙ» предназначен для бережного ухода за кожей рук. Входящие в состав компоненты увлажняют, смягчают и питают кожу, делая ее мягкой и нежной, повышают защитные свойства и устойчивость к действию неблагоприятных факторов внешней среды. Пантенол и  облепиховое масло оказывают выраженное регенерирующее действие, способствуя заживлению мелких трещин и ран. Масло макадамии  помогает восстанавливать нарушенный липидный баланс кожи, устраняя сухость, раздражение и шелушение.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P:\Full share\ДЕПАРТАМЕНТ МАРКЕТИНГА\1ФОТОГРАФИИИ ПРОДУКТОВ\с календул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8096"/>
            <a:ext cx="3643338" cy="1591002"/>
          </a:xfrm>
          <a:prstGeom prst="rect">
            <a:avLst/>
          </a:prstGeom>
          <a:noFill/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28596" y="4358492"/>
            <a:ext cx="8501122" cy="356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крем для рук заживляющий с календулой предназначен для ежедневного ухода за сухой, поврежденной и воспаленной кожей рук. </a:t>
            </a:r>
          </a:p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Наносить тонким слоем на чистую и сухую кожу.</a:t>
            </a:r>
            <a:endParaRPr lang="en-GB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428596" y="3644112"/>
            <a:ext cx="8501122" cy="429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масло ши, масло жожоба, масло макадамии, пантенол, экстракт календулы, бисаболол, масло календулы, токоферола ацетат.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>
            <a:off x="215900" y="572278"/>
            <a:ext cx="8640763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858030"/>
            <a:ext cx="6009466" cy="389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КРЕМ ДЛЯ РУК ЗАЖИВЛЯЮЩИЙ С КАЛЕНДУЛОЙ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571868" y="1429534"/>
            <a:ext cx="5357850" cy="171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Крем для рук заживляющий с календулой серии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 «5D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ПЯТЬ ДНЕЙ» предназначен для  ухода за  сухой, поврежденной и воспаленной кожей рук. Входящие в состав компоненты оказывают выраженное регенерирующее действие, способствуют заживлению трещин и мелких повреждений кожи. Экстракт и масло календулы обладают противовоспалительным действием, способствуют устранению раздражения  и воспаления. Масло макадамии и масло ши дополнительно питают, увлажняют и смягчают кожу рук.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57158" y="169987"/>
            <a:ext cx="835663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214282" y="643716"/>
            <a:ext cx="8640763" cy="1587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28596" y="785036"/>
            <a:ext cx="8215370" cy="450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</a:t>
            </a:r>
            <a:r>
              <a: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«Фармацевтическая фабрика </a:t>
            </a:r>
            <a:br>
              <a: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Санкт-Петербурга»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144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Моисеенко, д.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маркетинга: </a:t>
            </a:r>
            <a:b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тел./факс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(812)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327-82-87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Департамент продаж: </a:t>
            </a:r>
            <a:b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тел./факс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(812)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275-66-16, 271-31-65</a:t>
            </a:r>
            <a:b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Корпоративный сайт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www.galenopharm.ru</a:t>
            </a:r>
          </a:p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Фирменный интернет-магазин: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www.GPhshop.ru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41288" y="174625"/>
            <a:ext cx="8570912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8" name="Line 8"/>
          <p:cNvSpPr>
            <a:spLocks noChangeShapeType="1"/>
          </p:cNvSpPr>
          <p:nvPr/>
        </p:nvSpPr>
        <p:spPr bwMode="auto">
          <a:xfrm>
            <a:off x="214313" y="571500"/>
            <a:ext cx="8640762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00298" y="1429534"/>
            <a:ext cx="6143668" cy="266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Данные клинических  исследований:</a:t>
            </a:r>
          </a:p>
          <a:p>
            <a:pPr algn="just">
              <a:spcAft>
                <a:spcPts val="600"/>
              </a:spcAft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Клинические исследования по изучению эффективности средства от пота и запаха стоп проводились на базе  Военно-медицинской академии и Российского Научно-Исследовательского Института Травматологии и Ортопедии им. Р.Р. </a:t>
            </a:r>
            <a:r>
              <a:rPr lang="ru-RU" sz="1400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Вредена</a:t>
            </a: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по следующим показателям:</a:t>
            </a:r>
          </a:p>
          <a:p>
            <a:pPr marL="342900" indent="-342900" algn="just">
              <a:spcAft>
                <a:spcPts val="600"/>
              </a:spcAft>
              <a:buClr>
                <a:srgbClr val="262626"/>
              </a:buClr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Изменение количества микроорганизмов, вызывающих разложение пота и появление неприятного запаха на коже стоп.</a:t>
            </a:r>
          </a:p>
          <a:p>
            <a:pPr marL="342900" indent="-342900" algn="just">
              <a:spcAft>
                <a:spcPts val="600"/>
              </a:spcAft>
              <a:buClr>
                <a:srgbClr val="262626"/>
              </a:buClr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Динамика изменений состояния кожи стоп.</a:t>
            </a:r>
          </a:p>
          <a:p>
            <a:pPr marL="342900" indent="-342900" algn="just">
              <a:spcAft>
                <a:spcPts val="600"/>
              </a:spcAft>
              <a:buClr>
                <a:srgbClr val="262626"/>
              </a:buClr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Оценка динамики субъективных ощущений.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715154"/>
            <a:ext cx="4572032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СРЕДСТВО ОТ ПОТА И ЗАПАХА </a:t>
            </a: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СТОП </a:t>
            </a:r>
            <a:endParaRPr lang="en-GB" sz="1800" b="1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7" descr="\\Designer2\@design\@ФИРЕННЫЙ СТИЛЬ И ВНУТРЕННЕЕ ОФОРМЛЕНИЕ\@ФОТОГРАФИИ\@ФОТОГРАФИИ ПРЕПАРАТОВ\ИСХОДНИКИ\веб\средст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5154"/>
            <a:ext cx="2286016" cy="236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41288" y="174625"/>
            <a:ext cx="8570912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14282" y="572278"/>
            <a:ext cx="8643967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b="1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Line 8"/>
          <p:cNvSpPr>
            <a:spLocks noChangeShapeType="1"/>
          </p:cNvSpPr>
          <p:nvPr/>
        </p:nvSpPr>
        <p:spPr bwMode="auto">
          <a:xfrm>
            <a:off x="217518" y="572278"/>
            <a:ext cx="8640762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85720" y="1215220"/>
            <a:ext cx="8643967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8114" y="892996"/>
            <a:ext cx="8390166" cy="536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Изменение количества микроорганизмов, </a:t>
            </a:r>
          </a:p>
          <a:p>
            <a:pPr algn="ctr"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вызывающих разложение пота и появление неприятного запаха</a:t>
            </a:r>
            <a:endParaRPr lang="ru-RU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1472" y="4215616"/>
            <a:ext cx="8001056" cy="96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Достоверное снижение КОЕ:</a:t>
            </a:r>
          </a:p>
          <a:p>
            <a:pPr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на 3-й день примерно в 100 раз – до 2,1*10</a:t>
            </a:r>
            <a:r>
              <a:rPr lang="ru-RU" sz="1400" baseline="400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на 5-й день общее снижение составило примерно в 10 000 раз до уровня – 3,2*10</a:t>
            </a:r>
            <a:r>
              <a:rPr lang="ru-RU" sz="1400" baseline="520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После прекращения применения средства численность микроорганизмов осталась в пределах нормы.</a:t>
            </a:r>
            <a:endParaRPr lang="ru-RU" sz="1400" baseline="40000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500034" y="1572410"/>
          <a:ext cx="8358246" cy="254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41288" y="174625"/>
            <a:ext cx="8570912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14282" y="500840"/>
            <a:ext cx="8643967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ru-RU" sz="1800" b="1" baseline="50000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1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Line 8"/>
          <p:cNvSpPr>
            <a:spLocks noChangeShapeType="1"/>
          </p:cNvSpPr>
          <p:nvPr/>
        </p:nvSpPr>
        <p:spPr bwMode="auto">
          <a:xfrm>
            <a:off x="214282" y="570690"/>
            <a:ext cx="8640762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85720" y="1215220"/>
            <a:ext cx="8643967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1072344"/>
            <a:ext cx="4572000" cy="340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4252920"/>
            <a:ext cx="8001056" cy="96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Снижение отдельных показателей, характеризующих состояние кожи стоп: </a:t>
            </a:r>
          </a:p>
          <a:p>
            <a:pPr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Гиперкератоза – в 1,75 раза. </a:t>
            </a:r>
          </a:p>
          <a:p>
            <a:pPr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Воспалительных явлений кожи стоп  – в 2,9 раза.</a:t>
            </a:r>
          </a:p>
          <a:p>
            <a:pPr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Отечности мягких тканей стоп – в 2,23 раза. </a:t>
            </a:r>
            <a:endParaRPr lang="ru-RU" sz="1400" baseline="40000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28596" y="1072344"/>
          <a:ext cx="8186764" cy="27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41288" y="174625"/>
            <a:ext cx="8570912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14282" y="500840"/>
            <a:ext cx="8643967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b="1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1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Line 8"/>
          <p:cNvSpPr>
            <a:spLocks noChangeShapeType="1"/>
          </p:cNvSpPr>
          <p:nvPr/>
        </p:nvSpPr>
        <p:spPr bwMode="auto">
          <a:xfrm>
            <a:off x="214282" y="570690"/>
            <a:ext cx="8640762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85720" y="1215220"/>
            <a:ext cx="8643967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4215616"/>
            <a:ext cx="8215370" cy="96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Как видно из данных, представленных в диаграмме:</a:t>
            </a:r>
          </a:p>
          <a:p>
            <a:pPr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Повышенная потливость снизилась в 2,75 раза.</a:t>
            </a:r>
          </a:p>
          <a:p>
            <a:pPr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Выраженность неприятного запаха  уменьшилась в 3,5 раза.</a:t>
            </a:r>
          </a:p>
          <a:p>
            <a:pPr>
              <a:lnSpc>
                <a:spcPct val="101000"/>
              </a:lnSpc>
              <a:buClr>
                <a:srgbClr val="262626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Зуд кожи уменьшился в 6,8 раза.</a:t>
            </a:r>
            <a:endParaRPr lang="ru-RU" sz="1400" baseline="40000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57158" y="1072344"/>
          <a:ext cx="832964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Любовь\Desktop\анкетирование\воскл зн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74" y="3358360"/>
            <a:ext cx="1928826" cy="195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41288" y="174625"/>
            <a:ext cx="8570912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42844" y="643716"/>
            <a:ext cx="8643967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800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1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Line 8"/>
          <p:cNvSpPr>
            <a:spLocks noChangeShapeType="1"/>
          </p:cNvSpPr>
          <p:nvPr/>
        </p:nvSpPr>
        <p:spPr bwMode="auto">
          <a:xfrm>
            <a:off x="214282" y="570690"/>
            <a:ext cx="8640762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85720" y="1215220"/>
            <a:ext cx="8643967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554038"/>
            <a:ext cx="8176992" cy="4310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Результаты клинических исследований Средства от пота и запаха «</a:t>
            </a:r>
            <a:r>
              <a:rPr lang="en-US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5D</a:t>
            </a:r>
            <a:r>
              <a:rPr lang="ru-RU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ПЯТЬ ДНЕЙ» </a:t>
            </a:r>
          </a:p>
          <a:p>
            <a:pPr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262626"/>
              </a:buClr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Высокая эффективность для устранения повышенной потливости.</a:t>
            </a:r>
          </a:p>
          <a:p>
            <a:pPr marL="342900" indent="-342900">
              <a:buClr>
                <a:srgbClr val="262626"/>
              </a:buClr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Положительное влияние на состояние кожи стоп. </a:t>
            </a:r>
          </a:p>
          <a:p>
            <a:pPr marL="342900" indent="-342900">
              <a:buClr>
                <a:srgbClr val="262626"/>
              </a:buClr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Выраженный антимикробный эффект в отношении штаммов микроорганизмов, ответственных за </a:t>
            </a:r>
          </a:p>
          <a:p>
            <a:pPr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       появление неприятного запаха.</a:t>
            </a:r>
          </a:p>
          <a:p>
            <a:pPr marL="342900" indent="-342900">
              <a:buClr>
                <a:srgbClr val="262626"/>
              </a:buClr>
              <a:buAutoNum type="arabicPeriod" startAt="4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Отсутствие каких-либо раздражающих или аллергических реакций кожи, контактных дерматитов и </a:t>
            </a:r>
          </a:p>
          <a:p>
            <a:pPr marL="342900" indent="-342900"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       других воспалительных реакций.</a:t>
            </a:r>
          </a:p>
          <a:p>
            <a:pPr marL="342900" indent="-342900">
              <a:buClr>
                <a:srgbClr val="262626"/>
              </a:buClr>
              <a:buAutoNum type="arabicPeriod" startAt="5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Хорошая переносимость.</a:t>
            </a:r>
          </a:p>
          <a:p>
            <a:pPr marL="342900" indent="-342900">
              <a:buClr>
                <a:srgbClr val="262626"/>
              </a:buClr>
              <a:buAutoNum type="arabicPeriod" startAt="5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Улучшение комфортности состояния ног. </a:t>
            </a:r>
          </a:p>
          <a:p>
            <a:pPr marL="342900" indent="-342900">
              <a:buClr>
                <a:srgbClr val="262626"/>
              </a:buClr>
              <a:buAutoNum type="arabicPeriod" startAt="7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Сохранение полученных результатов после прекращения применения. </a:t>
            </a:r>
          </a:p>
          <a:p>
            <a:pPr marL="342900" indent="-342900">
              <a:spcAft>
                <a:spcPts val="600"/>
              </a:spcAft>
              <a:buClr>
                <a:srgbClr val="262626"/>
              </a:buClr>
              <a:buAutoNum type="arabicPeriod" startAt="7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Простота и удобство применения.</a:t>
            </a:r>
            <a:endParaRPr lang="ru-RU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Полученные данные позволяют рекомендовать  </a:t>
            </a:r>
          </a:p>
          <a:p>
            <a:pPr algn="ctr"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Средство от пота и запаха «</a:t>
            </a:r>
            <a:r>
              <a:rPr lang="en-US" sz="1400" b="1" i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5D</a:t>
            </a:r>
            <a:r>
              <a:rPr lang="ru-RU" sz="1400" b="1" i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ПЯТЬ ДНЕЙ» </a:t>
            </a:r>
          </a:p>
          <a:p>
            <a:pPr algn="ctr"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как высокоэффективный продукт для решения проблемы пота и запаха ног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0" descr="P:\Full share\ДЕПАРТАМЕНТ МАРКЕТИНГА\Knyazev Y\фото\ванна-дезодорирующ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840"/>
            <a:ext cx="2643206" cy="320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214679" y="1201738"/>
            <a:ext cx="5643601" cy="160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Ванна для ног дезодорирующая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«5D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ПЯТЬ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ДНЕЙ»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о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бладает дезодорирующим, антисептическим и освежающим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действи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и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на кожу стоп. Глубоко проникая в поры, нормализует процесс потоотделения. Благодаря содержанию эфирного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масла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лаванды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оказывает успокаивающее действие на раздраженную и воспаленную кожу,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способству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ее оздоровлению. Эфирное масло розмарина тонизирует и снимает чувство усталости в ногах.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214678" y="3001170"/>
            <a:ext cx="5643602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Действующие вещества: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н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атрия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хлорид,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натрия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гидрокарбонат, карбамид,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эфирное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масло розмарина,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</a:rPr>
              <a:t>тимол</a:t>
            </a:r>
            <a:r>
              <a:rPr lang="en-GB" sz="1400" dirty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эфирное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масло лаванды.</a:t>
            </a:r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214313" y="571500"/>
            <a:ext cx="8640762" cy="1588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429930"/>
            <a:ext cx="4572000" cy="6685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Динамика  средних значений субъективных ощущений</a:t>
            </a:r>
            <a:endParaRPr lang="ru-RU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14282" y="3572674"/>
            <a:ext cx="8643998" cy="714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Растворить порошок в 4-5 литрах теплой воды. Принимать  ножную ванну при температуре воды 36-38</a:t>
            </a:r>
            <a:r>
              <a:rPr lang="ru-RU" sz="1400" dirty="0" smtClean="0">
                <a:solidFill>
                  <a:srgbClr val="000000"/>
                </a:solidFill>
                <a:latin typeface="Calibri"/>
              </a:rPr>
              <a:t> 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С в течение 15-20 минут перед сном. Рекомендуемый курс – 10 процедур.</a:t>
            </a:r>
          </a:p>
          <a:p>
            <a:pPr>
              <a:lnSpc>
                <a:spcPct val="95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72212"/>
            <a:ext cx="4643470" cy="400110"/>
          </a:xfrm>
          <a:prstGeom prst="rect">
            <a:avLst/>
          </a:prstGeom>
          <a:scene3d>
            <a:camera prst="orthographicFront"/>
            <a:lightRig rig="threePt" dir="t"/>
          </a:scene3d>
          <a:sp3d z="57150"/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ПЯТЬ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4215616"/>
            <a:ext cx="8929718" cy="1100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максимальной эффективности рекомендуется использовать комплексный подход: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Средство от пота и запаха «5D ПЯТЬ ДНЕЙ» – для обработки обуви.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Ванну для ног дезодорирующую «5D ПЯТЬ ДНЕЙ» – для проведения гигиенических процедур.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Крем для стоп от пота и запаха «5D ПЯТЬ ДНЕЙ» – для нанесения на кожу ног после гигиенических процедур.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786592"/>
            <a:ext cx="4643470" cy="356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1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ВАННА ДЛЯ НОГ ДЕЗОДОРИРУЮЩАЯ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"/>
        <a:cs typeface="Lucida Sans Unicode"/>
      </a:majorFont>
      <a:minorFont>
        <a:latin typeface="Corbe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rbel" pitchFamily="32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rbel" pitchFamily="32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"/>
        <a:cs typeface="Lucida Sans Unicode"/>
      </a:majorFont>
      <a:minorFont>
        <a:latin typeface="Corbe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rbel" pitchFamily="32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rbel" pitchFamily="32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"/>
        <a:cs typeface="Lucida Sans Unicode"/>
      </a:majorFont>
      <a:minorFont>
        <a:latin typeface="Corbe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rbel" pitchFamily="32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rbel" pitchFamily="32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4587</TotalTime>
  <Words>4093</Words>
  <Application>Microsoft Office PowerPoint</Application>
  <PresentationFormat>Произвольный</PresentationFormat>
  <Paragraphs>398</Paragraphs>
  <Slides>34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Будущее в настоящем</dc:title>
  <dc:creator>Ю.А. Князев</dc:creator>
  <cp:lastModifiedBy>podrez_ti</cp:lastModifiedBy>
  <cp:revision>407</cp:revision>
  <dcterms:modified xsi:type="dcterms:W3CDTF">2015-07-29T12:30:58Z</dcterms:modified>
</cp:coreProperties>
</file>