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6"/>
  </p:notesMasterIdLst>
  <p:sldIdLst>
    <p:sldId id="281" r:id="rId4"/>
    <p:sldId id="282" r:id="rId5"/>
    <p:sldId id="283" r:id="rId6"/>
    <p:sldId id="335" r:id="rId7"/>
    <p:sldId id="293" r:id="rId8"/>
    <p:sldId id="310" r:id="rId9"/>
    <p:sldId id="336" r:id="rId10"/>
    <p:sldId id="311" r:id="rId11"/>
    <p:sldId id="312" r:id="rId12"/>
    <p:sldId id="313" r:id="rId13"/>
    <p:sldId id="331" r:id="rId14"/>
    <p:sldId id="330" r:id="rId15"/>
  </p:sldIdLst>
  <p:sldSz cx="9144000" cy="5716588"/>
  <p:notesSz cx="6888163" cy="10020300"/>
  <p:defaultTextStyle>
    <a:defPPr>
      <a:defRPr lang="en-GB"/>
    </a:defPPr>
    <a:lvl1pPr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1pPr>
    <a:lvl2pPr marL="377825" indent="38100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2pPr>
    <a:lvl3pPr marL="782638" indent="96838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3pPr>
    <a:lvl4pPr marL="1187450" indent="150813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4pPr>
    <a:lvl5pPr marL="1600200" indent="193675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rbel" pitchFamily="34" charset="0"/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Corbel" pitchFamily="34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36701"/>
    <a:srgbClr val="E17601"/>
    <a:srgbClr val="FE8602"/>
    <a:srgbClr val="ACE3FE"/>
    <a:srgbClr val="91D9FD"/>
    <a:srgbClr val="EAFDE9"/>
    <a:srgbClr val="D5FBD6"/>
    <a:srgbClr val="B9F9BB"/>
    <a:srgbClr val="B1FDC3"/>
    <a:srgbClr val="D2FE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00" d="100"/>
          <a:sy n="100" d="100"/>
        </p:scale>
        <p:origin x="-318" y="-5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350"/>
        <p:guide pos="285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" y="1"/>
            <a:ext cx="2984731" cy="51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3901336" y="1"/>
            <a:ext cx="2949073" cy="498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96" tIns="45778" rIns="91996" bIns="4577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885113" algn="l"/>
                <a:tab pos="1770225" algn="l"/>
                <a:tab pos="2655338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41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5450" y="754063"/>
            <a:ext cx="6000750" cy="37512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7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87978" y="4759966"/>
            <a:ext cx="5476552" cy="450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96" tIns="45778" rIns="91996" bIns="45778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" y="9505160"/>
            <a:ext cx="2984731" cy="51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11804" tIns="55902" rIns="111804" bIns="55902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3901336" y="9518086"/>
            <a:ext cx="2949073" cy="498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96" tIns="45778" rIns="91996" bIns="4577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885113" algn="l"/>
                <a:tab pos="1770225" algn="l"/>
                <a:tab pos="2655338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8BA5FE8-000D-4E1B-AFDF-6E3FA8451B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99042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9376EA7F-331B-4054-A42F-C8D9B0E2BF9E}" type="slidenum">
              <a:rPr lang="ru-RU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ru-RU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750888"/>
            <a:ext cx="6011862" cy="3757612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978" y="4758120"/>
            <a:ext cx="5512208" cy="460671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10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11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FC41E1C-F17D-48CF-BE0A-4C9F51D9E12D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12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3561" y="753323"/>
            <a:ext cx="6816848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4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5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6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7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8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0797659-3307-42CE-B6D7-03DE95EB0F23}" type="slidenum">
              <a:rPr lang="en-GB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9</a:t>
            </a:fld>
            <a:endParaRPr lang="en-GB" dirty="0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3560" y="753323"/>
            <a:ext cx="6806361" cy="37536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11804" tIns="55902" rIns="111804" bIns="55902" anchor="ctr"/>
          <a:lstStyle/>
          <a:p>
            <a:endParaRPr 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7977" y="4759966"/>
            <a:ext cx="5478649" cy="451070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3BFC-9494-4AAE-95D2-835B03043D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4F98-3C95-4C87-B9AB-0AE6D182C1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131763"/>
            <a:ext cx="2049463" cy="570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31763"/>
            <a:ext cx="6000750" cy="570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C046-1BC9-41A6-81BD-67D5197EEA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347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24313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333500"/>
            <a:ext cx="40259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>
            <a:grpSpLocks/>
          </p:cNvGrpSpPr>
          <p:nvPr userDrawn="1"/>
        </p:nvGrpSpPr>
        <p:grpSpPr bwMode="auto">
          <a:xfrm>
            <a:off x="-32" y="5357850"/>
            <a:ext cx="9144000" cy="384175"/>
            <a:chOff x="142844" y="5955521"/>
            <a:chExt cx="9144000" cy="38417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42844" y="5955521"/>
              <a:ext cx="9144000" cy="38417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8172450" y="6019797"/>
              <a:ext cx="714375" cy="293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fld id="{A4F4B153-E21F-44B9-A9D7-B90750935B27}" type="slidenum">
                <a:rPr lang="ru-RU" sz="1200">
                  <a:latin typeface="Calibri" pitchFamily="34" charset="0"/>
                </a:rPr>
                <a:pPr algn="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t>‹#›</a:t>
              </a:fld>
              <a:endParaRPr lang="ru-RU" sz="1200" dirty="0">
                <a:latin typeface="Calibri" pitchFamily="34" charset="0"/>
              </a:endParaRPr>
            </a:p>
          </p:txBody>
        </p:sp>
      </p:grpSp>
      <p:pic>
        <p:nvPicPr>
          <p:cNvPr id="2" name="Picture 2" descr="C:\Users\dunaeva_as\Downloads\лого-на-прозр-фоне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358624"/>
            <a:ext cx="2000239" cy="3627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0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995D-F2E3-4543-8902-E2DC331C4E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1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7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131763"/>
            <a:ext cx="2049463" cy="570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31763"/>
            <a:ext cx="6000750" cy="570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347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24313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333500"/>
            <a:ext cx="40259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347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2813-F68E-4A10-A979-96857FB0B2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0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1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7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-131763"/>
            <a:ext cx="2049463" cy="570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31763"/>
            <a:ext cx="6000750" cy="570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24313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333500"/>
            <a:ext cx="40259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92E7-F85E-4F3C-97E7-D5A1F8F503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4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1BD0-CF1A-4EA9-9E1D-F24241F7BB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5983-6D50-4537-AD44-9DBF264848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6B41-56CA-4130-9E45-00C1A20EEF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0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967E-FA28-443A-8C8D-5982DDC23B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1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7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371B-4555-4D15-AE60-28C6233245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chomsk.spb.ru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31763"/>
            <a:ext cx="8202613" cy="164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02613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5295900"/>
            <a:ext cx="2106613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Font typeface="Corbel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orbel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52197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Corbel" pitchFamily="32" charset="0"/>
              <a:buNone/>
              <a:defRPr/>
            </a:pPr>
            <a:endParaRPr lang="ru-RU" dirty="0">
              <a:latin typeface="Corbel" pitchFamily="32" charset="0"/>
              <a:ea typeface="+mn-ea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5295900"/>
            <a:ext cx="2106613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Font typeface="Corbel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orbel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F129323-1E65-42E4-8781-C1F5364BF8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9pPr>
    </p:titleStyle>
    <p:bodyStyle>
      <a:lvl1pPr marL="315913" indent="-315913" algn="l" defTabSz="449263" rtl="0" eaLnBrk="0" fontAlgn="base" hangingPunct="0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15963" indent="-258763" algn="l" defTabSz="449263" rtl="0" eaLnBrk="0" fontAlgn="base" hangingPunct="0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31763"/>
            <a:ext cx="8202613" cy="164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02613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9pPr>
    </p:titleStyle>
    <p:bodyStyle>
      <a:lvl1pPr marL="315913" indent="-315913" algn="l" defTabSz="449263" rtl="0" eaLnBrk="0" fontAlgn="base" hangingPunct="0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15963" indent="-258763" algn="l" defTabSz="449263" rtl="0" eaLnBrk="0" fontAlgn="base" hangingPunct="0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38" y="4572000"/>
            <a:ext cx="1398587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31763"/>
            <a:ext cx="8202613" cy="164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02613" cy="424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4" charset="0"/>
        <a:defRPr sz="4400">
          <a:solidFill>
            <a:srgbClr val="000000"/>
          </a:solidFill>
          <a:latin typeface="Corbel" pitchFamily="32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rbel" pitchFamily="32" charset="0"/>
        <a:defRPr sz="4400">
          <a:solidFill>
            <a:srgbClr val="000000"/>
          </a:solidFill>
          <a:latin typeface="Corbel" pitchFamily="32" charset="0"/>
          <a:cs typeface="Lucida Sans Unicode" charset="0"/>
        </a:defRPr>
      </a:lvl9pPr>
    </p:titleStyle>
    <p:bodyStyle>
      <a:lvl1pPr marL="315913" indent="-315913" algn="l" defTabSz="449263" rtl="0" eaLnBrk="0" fontAlgn="base" hangingPunct="0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15963" indent="-258763" algn="l" defTabSz="449263" rtl="0" eaLnBrk="0" fontAlgn="base" hangingPunct="0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1438" y="4787120"/>
            <a:ext cx="9072562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ОАО</a:t>
            </a:r>
            <a:r>
              <a:rPr lang="en-US" sz="2200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«Фармацевтическая фабрика Санкт-Петербурга»</a:t>
            </a: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1714500" y="3217863"/>
            <a:ext cx="498475" cy="415925"/>
            <a:chOff x="703" y="2432"/>
            <a:chExt cx="314" cy="314"/>
          </a:xfrm>
        </p:grpSpPr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703" y="2432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703" y="2547"/>
              <a:ext cx="86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703" y="2661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818" y="2661"/>
              <a:ext cx="85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818" y="2547"/>
              <a:ext cx="85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932" y="2661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28662" y="1715286"/>
            <a:ext cx="7500990" cy="132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Серия </a:t>
            </a:r>
          </a:p>
          <a:p>
            <a:r>
              <a:rPr lang="ru-RU" sz="3600" b="1" spc="150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«</a:t>
            </a:r>
            <a:r>
              <a:rPr lang="en-US" sz="3600" b="1" spc="150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5D </a:t>
            </a:r>
            <a:r>
              <a:rPr lang="en-US" sz="3600" b="1" spc="500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Premium Professional</a:t>
            </a:r>
            <a:r>
              <a:rPr lang="ru-RU" sz="3600" b="1" spc="150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»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3358360"/>
            <a:ext cx="4491070" cy="48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Каталог продукции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1071538" y="3215484"/>
            <a:ext cx="1357322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3" descr="D:\Документы\Premium Professional\5D PP 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54" cy="18479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Full share\ДЕПАРТАМЕНТ МАРКЕТИНГА\1ФОТОГРАФИИИ ПРОДУКТОВ\5D Professional\small\IMG_3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6592"/>
            <a:ext cx="2568997" cy="3857652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786592"/>
            <a:ext cx="4286280" cy="38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Пудра для ног «Активное действие»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770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143782"/>
            <a:ext cx="6500858" cy="364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Пудра для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ног «Активное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«5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Premium 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предназначена для ухода за кожей ног. Применяется для профилактики потертостей стоп при ношении обуви. Подсушивает кожу ног, способствует устранению повышенной потливости, неприятного запаха и зуда.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Пудра для ног «Активное действие» является новейшей разработкой в области ухода за кожей ног, склонной к появлению потертостей, повышенной потливости и неприятного запаха. Пудра облегчает скольжение кожи, снижая действие механических повреждающих факторов, нормализует процесс потоотделения, подсушивает, обладает противомикробным и дезодорирующим свойствами, на длительное время избавляет от неприятного запаха и зуда. Обладая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фунгицидным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действием, пудра способствует профилактике грибковых заболеваний кожи стоп. Входящее в состав пудры эфирное масло чайного дерева и эфирное масло гвоздики дополнительно смягчают, питают и дезодорируют кожу. 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нанесите на чистую и сухую кожу ног по утрам, равномерно распределяя по поверхности, уделяя внимание проблемным участкам.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644244"/>
            <a:ext cx="1785950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120 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929996"/>
            <a:ext cx="9144000" cy="24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 тальк, крахмал, оксид цинка, ментол, борная кислота, масло чайного дерева, масло гвоздики.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\Premium Professional\5D PP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848"/>
            <a:ext cx="2828919" cy="2633990"/>
          </a:xfrm>
          <a:prstGeom prst="rect">
            <a:avLst/>
          </a:prstGeom>
          <a:noFill/>
        </p:spPr>
      </p:pic>
      <p:pic>
        <p:nvPicPr>
          <p:cNvPr id="6147" name="Picture 3" descr="D:\Документы\Premium Professional\5D PP 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715154"/>
            <a:ext cx="2357454" cy="1847956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643980"/>
            <a:ext cx="292892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Готовятся к выпуску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770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325326"/>
            <a:ext cx="6000792" cy="178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ближайшее время серию «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5D Premium Professional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 пополнят следующие продукты: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400" indent="-230400"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Паста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противомозольная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действие»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рук питательный с маслами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какао «Активное действие»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рук омолаживающий с экстрактом чёрной орхидеи «Активное действие»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рук увлажняющий с экстрактами огурца и алоэ «Активное действие»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сухих участков кожи жирный с маслами и восками «Активное действие»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85751" y="200765"/>
            <a:ext cx="185735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26262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29699" name="Rectangle 1"/>
          <p:cNvSpPr txBox="1">
            <a:spLocks noChangeArrowheads="1"/>
          </p:cNvSpPr>
          <p:nvPr/>
        </p:nvSpPr>
        <p:spPr bwMode="auto">
          <a:xfrm>
            <a:off x="785812" y="785036"/>
            <a:ext cx="7286649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«Фармацевтическая фабрика </a:t>
            </a:r>
            <a:br>
              <a: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Санкт-Петербурга»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144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Моисеенко, д.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маркетинга: </a:t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тел./факс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(812)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327-82-87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Департамент продаж: </a:t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тел./факс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(812)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275-66-16, 271-31-65</a:t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Корпоративный сайт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www.galenopharm.ru</a:t>
            </a: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FF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Фирменный интернет-магазин: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www.GPhshop.ru</a:t>
            </a:r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214282" y="643716"/>
            <a:ext cx="8640763" cy="1587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313" y="714375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8148" y="215088"/>
            <a:ext cx="3835224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1500972"/>
            <a:ext cx="5715040" cy="249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Средства «5D 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подходят как для профессионального (салонного), так  и самостоятельного ухода за ногами и предназначены  для быстрой и эффективной помощи в решении основных проблем кожи ног. </a:t>
            </a:r>
          </a:p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средств серии «5D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обогащен большим количеством активных веществ, натуральных масел и экстрактов.</a:t>
            </a:r>
          </a:p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Ассортимент серии позволяет выбрать наиболее удобную для Вас форму ухода за ногами: крем,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пудра или лосьон.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Косметика изготовлена в соответствии со стандартами качества фармацевтического производства.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2844" y="1358096"/>
            <a:ext cx="2928958" cy="2786082"/>
            <a:chOff x="357158" y="1358096"/>
            <a:chExt cx="3663951" cy="3501555"/>
          </a:xfrm>
        </p:grpSpPr>
        <p:pic>
          <p:nvPicPr>
            <p:cNvPr id="12" name="Picture 2" descr="D:\Документы\Premium Professional\5D PP 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358096"/>
              <a:ext cx="1806563" cy="1787011"/>
            </a:xfrm>
            <a:prstGeom prst="rect">
              <a:avLst/>
            </a:prstGeom>
            <a:noFill/>
          </p:spPr>
        </p:pic>
        <p:pic>
          <p:nvPicPr>
            <p:cNvPr id="13" name="Picture 3" descr="D:\Документы\Premium Professional\5D PP 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08" y="1358096"/>
              <a:ext cx="1877710" cy="1785950"/>
            </a:xfrm>
            <a:prstGeom prst="rect">
              <a:avLst/>
            </a:prstGeom>
            <a:noFill/>
          </p:spPr>
        </p:pic>
        <p:pic>
          <p:nvPicPr>
            <p:cNvPr id="14" name="Picture 4" descr="D:\Документы\Premium Professional\5D PP 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3072609"/>
              <a:ext cx="1806595" cy="1787042"/>
            </a:xfrm>
            <a:prstGeom prst="rect">
              <a:avLst/>
            </a:prstGeom>
            <a:noFill/>
          </p:spPr>
        </p:pic>
        <p:pic>
          <p:nvPicPr>
            <p:cNvPr id="15" name="Picture 5" descr="D:\Документы\Premium Professional\5D PP 1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3108" y="3072608"/>
              <a:ext cx="1878001" cy="17859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P:\Full share\ДЕПАРТАМЕНТ МАРКЕТИНГА\1ФОТОГРАФИИИ ПРОДУКТОВ\5D Professional\small\IMG_3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2410"/>
            <a:ext cx="5139971" cy="3429024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313" y="714375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929468"/>
            <a:ext cx="8215370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Серия «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5D Premium Professional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включает в себя: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434938"/>
            <a:ext cx="4143404" cy="383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для ног от пота и запаха «Активное действие»</a:t>
            </a:r>
          </a:p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маслом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питательный «Активное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облепиховым маслом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заживляющий «Активное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</a:p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мочевиной 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суперувлажняющий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 для ног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отшелушивающий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Лосьон-спрей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для ног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«Активное действие»</a:t>
            </a: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>
              <a:spcAft>
                <a:spcPts val="600"/>
              </a:spcAft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Пудру для ног «Активное действие»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148" y="215088"/>
            <a:ext cx="3835224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рем для ног от пота и запаха «Активное действие» 5D Premium Profess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8030"/>
            <a:ext cx="2524142" cy="3786214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786592"/>
            <a:ext cx="5572132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от пота и запаха «Активное действие»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143782"/>
            <a:ext cx="6572296" cy="407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от пота и запаха «Активное действие» серии «5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Premium 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применяется для профилактики и устранения повышенной потливости, неприятного запаха, зуда и опрелости. Смягчает сухую и огрубевшую кожу.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от пота и запаха «Активное действие» является новейшей разработкой экспертов в области решения проблем повышенной потливости и неприятного запаха ног. Входящие в состав крема компоненты нормализуют процесс потоотделения, обладают противомикробным и дезодорирующим свойствами и на длительное время избавляют от неприятного запаха, зуда и опрелости. Обладая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фунгицидным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действием, крем способствует профилактике грибковых заболеваний кожи ног. Приятно охлаждает и снимает чувство усталости. Входящее в состав крема масло чайного дерева дополнительно смягчает и питает кожу.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наносите умеренное количество крема на чистую сухую кожу ног ежедневно перед сном, уделяя особое внимание коже между пальцами.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достижения максимального эффекта рекомендуется предварительное использование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ног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отшелушивающего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770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806"/>
            <a:ext cx="2714612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и/к, пластиковая туба, 125 мл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13666"/>
            <a:ext cx="9144000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 окись цинка, глицерин, </a:t>
            </a:r>
            <a:r>
              <a:rPr lang="ru-RU" sz="900" b="1" dirty="0" err="1" smtClean="0">
                <a:solidFill>
                  <a:schemeClr val="tx1"/>
                </a:solidFill>
              </a:rPr>
              <a:t>стеарат</a:t>
            </a:r>
            <a:r>
              <a:rPr lang="ru-RU" sz="900" b="1" dirty="0" smtClean="0">
                <a:solidFill>
                  <a:schemeClr val="tx1"/>
                </a:solidFill>
              </a:rPr>
              <a:t> цинка, </a:t>
            </a:r>
            <a:r>
              <a:rPr lang="ru-RU" sz="900" b="1" dirty="0" err="1" smtClean="0">
                <a:solidFill>
                  <a:schemeClr val="tx1"/>
                </a:solidFill>
              </a:rPr>
              <a:t>моноглицериды</a:t>
            </a:r>
            <a:r>
              <a:rPr lang="ru-RU" sz="900" b="1" dirty="0" smtClean="0">
                <a:solidFill>
                  <a:schemeClr val="tx1"/>
                </a:solidFill>
              </a:rPr>
              <a:t> дистиллированные, </a:t>
            </a:r>
            <a:r>
              <a:rPr lang="ru-RU" sz="900" b="1" dirty="0" err="1" smtClean="0">
                <a:solidFill>
                  <a:schemeClr val="tx1"/>
                </a:solidFill>
              </a:rPr>
              <a:t>диметикон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камфора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фарнезол</a:t>
            </a:r>
            <a:r>
              <a:rPr lang="ru-RU" sz="900" b="1" dirty="0" smtClean="0">
                <a:solidFill>
                  <a:schemeClr val="tx1"/>
                </a:solidFill>
              </a:rPr>
              <a:t>, ментол, масло эфирное чайного </a:t>
            </a:r>
            <a:r>
              <a:rPr lang="ru-RU" sz="900" b="1" dirty="0" smtClean="0">
                <a:solidFill>
                  <a:schemeClr val="tx1"/>
                </a:solidFill>
              </a:rPr>
              <a:t>дерева, </a:t>
            </a:r>
            <a:r>
              <a:rPr lang="ru-RU" sz="900" b="1" dirty="0" err="1" smtClean="0">
                <a:solidFill>
                  <a:schemeClr val="tx1"/>
                </a:solidFill>
              </a:rPr>
              <a:t>триклозан</a:t>
            </a:r>
            <a:r>
              <a:rPr lang="ru-RU" sz="900" b="1" dirty="0" smtClean="0">
                <a:solidFill>
                  <a:schemeClr val="tx1"/>
                </a:solidFill>
              </a:rPr>
              <a:t>.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рем для ног с маслом ши «Активное  действие» 5D Premium Profess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3797"/>
            <a:ext cx="2500298" cy="3750447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143782"/>
            <a:ext cx="650085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маслом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питательный «Активное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предназначен для комплексного ухода за сухой, склонной к шелушению и появлению трещин кожи ног. Препятствует образованию сухих мозолей и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натоптышей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маслом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питательный «Активное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является инновационной разработкой специалистов в области борьбы с основными проблемами кожи ног.</a:t>
            </a:r>
          </a:p>
          <a:p>
            <a:pPr lvl="0"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Входящие в состав крема компоненты активно увлажняют и питают кожу, препятствуют появлению сухости, образованию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натоптышей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мозолей, делают кожу мягкой и эластичной. Компоненты, обладающие регенеративным и противомикробным действиями, способствуют заживлению трещин, в том числе глубоких.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нанесите умеренное количество крема на чистую сухую кожу ног. Массажными движениями равномерно распределите крем до полного впитывания, уделив особое внимание проблемным участкам.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достижения максимального эффекта рекомендуется предварительное использование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ног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отшелушивающего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088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786592"/>
            <a:ext cx="6858016" cy="38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маслом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питательный «Активное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806"/>
            <a:ext cx="2714612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и/к, пластиковая туба, 125 мл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32821"/>
            <a:ext cx="9144000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 масло </a:t>
            </a:r>
            <a:r>
              <a:rPr lang="ru-RU" sz="900" b="1" dirty="0" err="1" smtClean="0">
                <a:solidFill>
                  <a:schemeClr val="tx1"/>
                </a:solidFill>
              </a:rPr>
              <a:t>ши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масло</a:t>
            </a:r>
            <a:r>
              <a:rPr lang="ru-RU" sz="900" b="1" dirty="0" smtClean="0">
                <a:solidFill>
                  <a:schemeClr val="tx1"/>
                </a:solidFill>
              </a:rPr>
              <a:t> персиковое, глицерин, </a:t>
            </a:r>
            <a:r>
              <a:rPr lang="ru-RU" sz="900" b="1" dirty="0" err="1" smtClean="0">
                <a:solidFill>
                  <a:schemeClr val="tx1"/>
                </a:solidFill>
              </a:rPr>
              <a:t>пантенол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диметикон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бисаболол</a:t>
            </a:r>
            <a:r>
              <a:rPr lang="ru-RU" sz="900" b="1" dirty="0" smtClean="0">
                <a:solidFill>
                  <a:schemeClr val="tx1"/>
                </a:solidFill>
              </a:rPr>
              <a:t>.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рем для ног с облепиховым маслом  «Активное действие» 5D Premium Profess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929468"/>
            <a:ext cx="2463786" cy="3695680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770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1435032"/>
            <a:ext cx="6572296" cy="342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облепиховым маслом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заживляющий «Активное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создан для быстрого и профессионального решения проблем трещин, потертостей и длительно не заживающих мозолей.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облепиховым маслом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заживляющий «Активное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применяется для смягчения, увлажнения и быстрой регенерации сухой, потрескавшейся кожи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ног. Входящие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состав компоненты оказывают противовоспалительное, противомикробное, противогрибковое,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антиоксидантное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регенеративное действия и способствует активному заживлению трещин и потертостей. Предотвращают появление шелушения и раздражения, препятствуют образованию мозолей.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наносите умеренное количество крема на чистую сухую кожу ног ежедневно перед сном, уделяя особое внимание проблемным участкам.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достижения максимального эффекта рекомендуется предварительное использование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ног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отшелушивающего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786592"/>
            <a:ext cx="6357982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облепиховым маслом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заживляющий «Активное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806"/>
            <a:ext cx="2714612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и/к, пластиковая туба, 125 мл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89945"/>
            <a:ext cx="9144000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 глицерин, экстракт шалфея, экстракт ромашки, масло облепиховое, </a:t>
            </a:r>
            <a:r>
              <a:rPr lang="ru-RU" sz="900" b="1" dirty="0" err="1" smtClean="0">
                <a:solidFill>
                  <a:schemeClr val="tx1"/>
                </a:solidFill>
              </a:rPr>
              <a:t>пантенол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диметикон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бисаболол</a:t>
            </a:r>
            <a:r>
              <a:rPr lang="ru-RU" sz="900" b="1" dirty="0" smtClean="0">
                <a:solidFill>
                  <a:schemeClr val="tx1"/>
                </a:solidFill>
              </a:rPr>
              <a:t>.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770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786592"/>
            <a:ext cx="5214974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мочевиной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супервлажняющий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367523"/>
            <a:ext cx="6500858" cy="391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мочевиной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суперувлажняющий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предназначен для быстрого и глубокого увлажнения пересушенной, грубой и потрескавшейся кожи ног. При регулярном использовании предупреждает появление сухости и трещин, поддерживает кожу ног в идеальном состоянии.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для ног с мочевиной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суперувлажняющий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действие»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эффективным средством для быстрой помощи сухой и потрескавшейся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кожи ног. Высокое содержание (12,5%) карбамида (мочевины) улучшает состояние водного баланса и помогает справляться с проблемами сухой, грубой кожи ног. Входящие в состав крема компоненты способствуют насыщению кожи витаминами и микроэлементами, стимулируют кислородный обмен, усиливают синтез коллагена, обеспечивая эластичность и мягкость кожи.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умеренное количество крема наносить на чистую и сухую кожу ног ежедневно перед сном, уделяя особое внимание проблемным участкам. Для достижения максимального эффекта рекомендуется предварительное использование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ног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отшелушивующего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72806"/>
            <a:ext cx="2714612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и/к, пластиковая туба, 125 мл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14262"/>
            <a:ext cx="9144000" cy="24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 карбамид, </a:t>
            </a:r>
            <a:r>
              <a:rPr lang="ru-RU" sz="900" b="1" dirty="0" err="1" smtClean="0">
                <a:solidFill>
                  <a:schemeClr val="tx1"/>
                </a:solidFill>
              </a:rPr>
              <a:t>цетиловый</a:t>
            </a:r>
            <a:r>
              <a:rPr lang="ru-RU" sz="900" b="1" dirty="0" smtClean="0">
                <a:solidFill>
                  <a:schemeClr val="tx1"/>
                </a:solidFill>
              </a:rPr>
              <a:t> спирт, </a:t>
            </a:r>
            <a:r>
              <a:rPr lang="ru-RU" sz="900" b="1" dirty="0" err="1" smtClean="0">
                <a:solidFill>
                  <a:schemeClr val="tx1"/>
                </a:solidFill>
              </a:rPr>
              <a:t>изопропилмиристат</a:t>
            </a:r>
            <a:r>
              <a:rPr lang="ru-RU" sz="900" b="1" dirty="0" smtClean="0">
                <a:solidFill>
                  <a:schemeClr val="tx1"/>
                </a:solidFill>
              </a:rPr>
              <a:t>, масло авокадо, экстракт алоэ, </a:t>
            </a:r>
            <a:r>
              <a:rPr lang="ru-RU" sz="900" b="1" dirty="0" err="1" smtClean="0">
                <a:solidFill>
                  <a:schemeClr val="tx1"/>
                </a:solidFill>
              </a:rPr>
              <a:t>диметикон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пантенол</a:t>
            </a:r>
            <a:r>
              <a:rPr lang="ru-RU" sz="900" b="1" dirty="0" smtClean="0">
                <a:solidFill>
                  <a:schemeClr val="tx1"/>
                </a:solidFill>
              </a:rPr>
              <a:t>, масло облепиховое, </a:t>
            </a:r>
            <a:r>
              <a:rPr lang="ru-RU" sz="900" b="1" dirty="0" err="1" smtClean="0">
                <a:solidFill>
                  <a:schemeClr val="tx1"/>
                </a:solidFill>
              </a:rPr>
              <a:t>аллантоин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бисаболол</a:t>
            </a:r>
            <a:r>
              <a:rPr lang="ru-RU" sz="900" b="1" dirty="0" smtClean="0">
                <a:solidFill>
                  <a:schemeClr val="tx1"/>
                </a:solidFill>
              </a:rPr>
              <a:t>.</a:t>
            </a:r>
            <a:endParaRPr lang="ru-RU" sz="9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odrez_ti\Downloads\Крем с мочеви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9468"/>
            <a:ext cx="2444123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краб для ног  «Активное действие» 5D Premium Profess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858030"/>
            <a:ext cx="2572268" cy="3858402"/>
          </a:xfrm>
          <a:prstGeom prst="rect">
            <a:avLst/>
          </a:prstGeom>
          <a:noFill/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770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786592"/>
            <a:ext cx="6429420" cy="38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 для ног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отшелушивающий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143782"/>
            <a:ext cx="6500858" cy="346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 для ног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отшелушивающий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«Активное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действие» серии «5D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предназначен для проведения процедуры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пилинга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кожи ног. Кожа становится эластичной и нежной, приобретается здоровый и свежий вид.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Является новейшим комбинированным средством для проведения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пилинга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кожи ног, включает в себя двухкомпонентную механическую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скрабирующую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систему, АНА комплекс фруктовых кислот и защитно-восстанавливающий комплекс натуральных экстрактов и масла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распарьте ноги в течение 15-20 мин., затем на влажную кожу нанесите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втирайте круговыми массажными движениями в течение 3-5 мин., уделяя особое внимание огрубевшим участкам, после чего ополосните ноги водой. Рекомендуется использовать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1-2 раза в неделю в зависимости от состояния кожи.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 использования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скраба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рекомендуется нанесение Крема для ног «Активное действие» серии «5D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не рекомендуется использовать при нарушении целостности кожного покрова.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72806"/>
            <a:ext cx="2714612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и/к, пластиковая туба, 125 мл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70790"/>
            <a:ext cx="9144000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 глицерин, пемза, полиэтиленовый порошок, </a:t>
            </a:r>
            <a:r>
              <a:rPr lang="ru-RU" sz="900" b="1" dirty="0" err="1" smtClean="0">
                <a:solidFill>
                  <a:schemeClr val="tx1"/>
                </a:solidFill>
              </a:rPr>
              <a:t>фитокомплекс</a:t>
            </a:r>
            <a:r>
              <a:rPr lang="ru-RU" sz="900" b="1" dirty="0" smtClean="0">
                <a:solidFill>
                  <a:schemeClr val="tx1"/>
                </a:solidFill>
              </a:rPr>
              <a:t> AHA кислот (лимонная, молочная, гликолевая, винная, яблочная кислоты, экстракты яблока, винограда, черники, лимона, сахарного тростника), масло </a:t>
            </a:r>
            <a:r>
              <a:rPr lang="ru-RU" sz="900" b="1" dirty="0" err="1" smtClean="0">
                <a:solidFill>
                  <a:schemeClr val="tx1"/>
                </a:solidFill>
              </a:rPr>
              <a:t>ши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диметикон</a:t>
            </a:r>
            <a:r>
              <a:rPr lang="ru-RU" sz="900" b="1" dirty="0" smtClean="0">
                <a:solidFill>
                  <a:schemeClr val="tx1"/>
                </a:solidFill>
              </a:rPr>
              <a:t>.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214282" y="715154"/>
            <a:ext cx="8786812" cy="0"/>
          </a:xfrm>
          <a:prstGeom prst="line">
            <a:avLst/>
          </a:prstGeom>
          <a:noFill/>
          <a:ln w="72009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931561"/>
            <a:ext cx="5000660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Лосьон-спрей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ног «Активное действие»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77" y="215088"/>
            <a:ext cx="383469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5D Premium Professional</a:t>
            </a:r>
            <a:r>
              <a:rPr lang="ru-RU" b="1" spc="1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pc="1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458827"/>
            <a:ext cx="6500858" cy="29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Лосьон-спрей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ног «Активное действие» серии «5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Premium Professional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применяется при сухой, стянутой, склонной к появлению трещин коже ног.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Смягчает и дезодорирует. </a:t>
            </a:r>
          </a:p>
          <a:p>
            <a:pPr algn="just"/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Помогает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снять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чувство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тяжести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усталости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Является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превосходным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средством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профилактики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устранения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неприятного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запаха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стоп.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использоваться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комплексной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профилактике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грибковых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заболеваний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ног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содержит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спирта</a:t>
            </a:r>
            <a:r>
              <a:rPr lang="uk-UA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используйте по мере необходимости. Спрей следует распылять, держа флакон на расстоянии 15-20 см от обрабатываемой поверхности.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900" b="1" dirty="0" smtClean="0">
                <a:solidFill>
                  <a:schemeClr val="tx1"/>
                </a:solidFill>
              </a:rPr>
              <a:t>Активные компоненты: масло </a:t>
            </a:r>
            <a:r>
              <a:rPr lang="ru-RU" sz="900" b="1" dirty="0" err="1" smtClean="0">
                <a:solidFill>
                  <a:schemeClr val="tx1"/>
                </a:solidFill>
              </a:rPr>
              <a:t>ши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масло</a:t>
            </a:r>
            <a:r>
              <a:rPr lang="ru-RU" sz="900" b="1" dirty="0" smtClean="0">
                <a:solidFill>
                  <a:schemeClr val="tx1"/>
                </a:solidFill>
              </a:rPr>
              <a:t> персиковое, глицерин, </a:t>
            </a:r>
            <a:r>
              <a:rPr lang="ru-RU" sz="900" b="1" dirty="0" err="1" smtClean="0">
                <a:solidFill>
                  <a:schemeClr val="tx1"/>
                </a:solidFill>
              </a:rPr>
              <a:t>пантенол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диметикон</a:t>
            </a:r>
            <a:r>
              <a:rPr lang="ru-RU" sz="900" b="1" dirty="0" smtClean="0">
                <a:solidFill>
                  <a:schemeClr val="tx1"/>
                </a:solidFill>
              </a:rPr>
              <a:t>, </a:t>
            </a:r>
            <a:r>
              <a:rPr lang="ru-RU" sz="900" b="1" dirty="0" err="1" smtClean="0">
                <a:solidFill>
                  <a:schemeClr val="tx1"/>
                </a:solidFill>
              </a:rPr>
              <a:t>бисаболол</a:t>
            </a:r>
            <a:r>
              <a:rPr lang="ru-RU" sz="900" b="1" dirty="0" smtClean="0">
                <a:solidFill>
                  <a:schemeClr val="tx1"/>
                </a:solidFill>
              </a:rPr>
              <a:t>.</a:t>
            </a: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P:\Full share\ДЕПАРТАМЕНТ МАРКЕТИНГА\1ФОТОГРАФИИИ ПРОДУКТОВ\5D Professional\small\IMG_3229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8030"/>
            <a:ext cx="2428860" cy="36472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572806"/>
            <a:ext cx="2285984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и/к, пластиковый флакон со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спрей-насадкой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100 мл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"/>
        <a:cs typeface="Lucida Sans Unicode"/>
      </a:majorFont>
      <a:minorFont>
        <a:latin typeface="Corbe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"/>
        <a:cs typeface="Lucida Sans Unicode"/>
      </a:majorFont>
      <a:minorFont>
        <a:latin typeface="Corbe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rbel"/>
        <a:ea typeface=""/>
        <a:cs typeface="Lucida Sans Unicode"/>
      </a:majorFont>
      <a:minorFont>
        <a:latin typeface="Corbe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rbel" pitchFamily="32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rbel" pitchFamily="32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8571</TotalTime>
  <Words>1387</Words>
  <Application>Microsoft Office PowerPoint</Application>
  <PresentationFormat>Произвольный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в настоящем</dc:title>
  <dc:creator>Ю.А. Князев</dc:creator>
  <cp:lastModifiedBy>podrez_ti</cp:lastModifiedBy>
  <cp:revision>722</cp:revision>
  <dcterms:modified xsi:type="dcterms:W3CDTF">2015-07-29T12:22:51Z</dcterms:modified>
</cp:coreProperties>
</file>