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66" r:id="rId4"/>
    <p:sldId id="267" r:id="rId5"/>
    <p:sldId id="269" r:id="rId6"/>
    <p:sldId id="271" r:id="rId7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1AF0C5F-3EA1-46C7-AECE-71B89A581DB2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A9D4DFAC-B140-4089-B223-F7363C723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Times New Roman" pitchFamily="18" charset="0"/>
              <a:buNone/>
              <a:defRPr/>
            </a:pPr>
            <a:fld id="{EE5B829C-89AF-47A9-A29E-4CAF7FFB82A1}" type="slidenum">
              <a:rPr lang="ru-RU" smtClean="0">
                <a:ea typeface="Lucida Sans Unicode" pitchFamily="34" charset="0"/>
                <a:cs typeface="Lucida Sans Unicode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Times New Roman" pitchFamily="18" charset="0"/>
                <a:buNone/>
                <a:defRPr/>
              </a:pPr>
              <a:t>1</a:t>
            </a:fld>
            <a:endParaRPr lang="ru-RU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9800" y="750888"/>
            <a:ext cx="5010150" cy="37576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8975" y="4757738"/>
            <a:ext cx="5511800" cy="4606925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Calibri" pitchFamily="34" charset="0"/>
              <a:buNone/>
            </a:pPr>
            <a:fld id="{4FC41E1C-F17D-48CF-BE0A-4C9F51D9E12D}" type="slidenum">
              <a:rPr lang="en-GB" smtClean="0">
                <a:latin typeface="Calibri" pitchFamily="34" charset="0"/>
                <a:ea typeface="Lucida Sans Unicode" pitchFamily="34" charset="0"/>
                <a:cs typeface="Lucida Sans Unicode" pitchFamily="34" charset="0"/>
              </a:rPr>
              <a:pPr>
                <a:buFont typeface="Calibri" pitchFamily="34" charset="0"/>
                <a:buNone/>
              </a:pPr>
              <a:t>6</a:t>
            </a:fld>
            <a:endParaRPr lang="en-GB" dirty="0" smtClean="0">
              <a:latin typeface="Calibri" pitchFamily="34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3561" y="753323"/>
            <a:ext cx="6816848" cy="375368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111804" tIns="55902" rIns="111804" bIns="55902" anchor="ctr"/>
          <a:lstStyle/>
          <a:p>
            <a:endParaRPr lang="ru-RU" dirty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body"/>
          </p:nvPr>
        </p:nvSpPr>
        <p:spPr>
          <a:xfrm>
            <a:off x="687977" y="4759966"/>
            <a:ext cx="5478649" cy="4510705"/>
          </a:xfrm>
          <a:noFill/>
          <a:ln/>
        </p:spPr>
        <p:txBody>
          <a:bodyPr wrap="none" anchor="ctr"/>
          <a:lstStyle/>
          <a:p>
            <a:endParaRPr lang="ru-RU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0FC5B-5351-435B-B7A0-8B6345D39625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4FAC2-16B4-468F-9A43-AEC0AD733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2BDD7-EE9D-43B4-A52F-458945ED042F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54DA2-0B89-4765-8F13-71A87FEB4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E8AC-287B-493B-AA6D-9F6ABAC39CDD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ED9DC-5B7F-4881-899B-4951F73F8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B325-EB4B-442A-AD2E-079D0C155D6A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1A518-DA07-448B-9483-90CE475BDB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4F9B8-4411-40C3-BDEF-1D4DBD772596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3660D-EE42-4B55-8E7C-CF2FEC5881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E4A4D-8C7C-4190-968C-04A1B9E7CBFF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43708-D772-4EE7-BD5C-D26BDBD3BF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938F0-CCA0-496D-8AFA-6EC222C5845D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3B3B-33A2-47F7-8375-FAAD22674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BC34-E565-471B-BAD9-4A430B7049AE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CA70D-0CA9-420B-B090-C58DB5FB9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12"/>
          <p:cNvGrpSpPr>
            <a:grpSpLocks/>
          </p:cNvGrpSpPr>
          <p:nvPr userDrawn="1"/>
        </p:nvGrpSpPr>
        <p:grpSpPr bwMode="auto">
          <a:xfrm>
            <a:off x="0" y="6473825"/>
            <a:ext cx="9144000" cy="384175"/>
            <a:chOff x="0" y="6357938"/>
            <a:chExt cx="9144000" cy="384175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0" y="6357938"/>
              <a:ext cx="9144000" cy="384175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endParaRP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8172450" y="6448425"/>
              <a:ext cx="714375" cy="2936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 anchor="ctr"/>
            <a:lstStyle/>
            <a:p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fld id="{F6CEC526-7A0D-4FAE-BB32-DCF6EA25C5EA}" type="slidenum">
                <a:rPr lang="ru-RU" sz="1200">
                  <a:solidFill>
                    <a:schemeClr val="bg1"/>
                  </a:solidFill>
                  <a:latin typeface="Calibri" pitchFamily="34" charset="0"/>
                </a:rPr>
                <a:pPr algn="r"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t>‹#›</a:t>
              </a:fld>
              <a:endParaRPr lang="ru-RU" sz="12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pic>
        <p:nvPicPr>
          <p:cNvPr id="9" name="Picture 2" descr="C:\Users\dunaeva_as\Downloads\лого-на-прозр-фоне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495314"/>
            <a:ext cx="2000239" cy="36271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3581B-402A-4D5F-9D70-C1978B8F6D53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6118B-2233-44BA-B6E8-A238FE542B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32A0-2F33-44FE-9310-E76879E095A6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E825-ED3B-4105-B51E-C41A1B85AC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A2D72A-9254-41E2-A9B9-F1FE42F64E36}" type="datetimeFigureOut">
              <a:rPr lang="ru-RU"/>
              <a:pPr>
                <a:defRPr/>
              </a:pPr>
              <a:t>29.07.2015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CECED6-FB72-4F99-8347-BBBC7E9D1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lenopharm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gphshop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71437" y="5643578"/>
            <a:ext cx="9072563" cy="433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dirty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ОАО</a:t>
            </a:r>
            <a:r>
              <a:rPr lang="en-US" sz="2200" b="1" dirty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 </a:t>
            </a:r>
            <a:r>
              <a:rPr lang="ru-RU" sz="2200" b="1" dirty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«Фармацевтическая фабрика </a:t>
            </a:r>
            <a:r>
              <a:rPr lang="ru-RU" sz="2200" b="1" dirty="0" smtClean="0">
                <a:solidFill>
                  <a:srgbClr val="0070C0"/>
                </a:solidFill>
                <a:latin typeface="Microsoft Sans Serif" pitchFamily="34" charset="0"/>
                <a:cs typeface="Microsoft Sans Serif" pitchFamily="34" charset="0"/>
              </a:rPr>
              <a:t>Санкт-Петербурга»</a:t>
            </a:r>
            <a:endParaRPr lang="ru-RU" sz="22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1142976" y="2285992"/>
            <a:ext cx="5643602" cy="8604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Серия «</a:t>
            </a:r>
            <a:r>
              <a:rPr lang="en-US" sz="3600" b="1" dirty="0" smtClean="0">
                <a:latin typeface="Microsoft Sans Serif" pitchFamily="34" charset="0"/>
                <a:cs typeface="Microsoft Sans Serif" pitchFamily="34" charset="0"/>
              </a:rPr>
              <a:t>DIA Cosmetics</a:t>
            </a:r>
            <a:r>
              <a:rPr lang="ru-RU" sz="36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»</a:t>
            </a:r>
            <a:endParaRPr lang="ru-RU" sz="3600" b="1" dirty="0">
              <a:solidFill>
                <a:srgbClr val="7F7F7F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1285852" y="3214686"/>
            <a:ext cx="14287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1142976" y="3143248"/>
            <a:ext cx="4633946" cy="86041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200" b="1" dirty="0" smtClean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Каталог продукции</a:t>
            </a:r>
            <a:endParaRPr lang="ru-RU" sz="2200" b="1" dirty="0">
              <a:solidFill>
                <a:srgbClr val="7F7F7F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pic>
        <p:nvPicPr>
          <p:cNvPr id="2" name="Picture 2" descr="C:\Users\dunaeva_as\Downloads\прямоугольникДИ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0326" y="1428736"/>
            <a:ext cx="1887888" cy="3071818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285752" y="123060"/>
            <a:ext cx="792958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Краткая информация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 изменениях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кожи стоп при сахарном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диабете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b="1" dirty="0">
              <a:solidFill>
                <a:srgbClr val="0070C0"/>
              </a:solidFill>
              <a:latin typeface="Calibri" pitchFamily="34" charset="0"/>
              <a:cs typeface="Microsoft Sans Serif" pitchFamily="34" charset="0"/>
            </a:endParaRPr>
          </a:p>
          <a:p>
            <a:endParaRPr lang="ru-RU" sz="3600" dirty="0">
              <a:solidFill>
                <a:srgbClr val="0070C0"/>
              </a:solidFill>
              <a:latin typeface="Calibri" pitchFamily="34" charset="0"/>
              <a:cs typeface="Microsoft Sans Serif" pitchFamily="34" charset="0"/>
            </a:endParaRP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285720" y="1071546"/>
            <a:ext cx="7858148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endParaRPr lang="ru-RU" sz="14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основе патогенеза поражения кожи при сахарном диабете лежит нарушение углеводного обмена.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Высокий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уровень сахара  и как следствие, высокое осмотическое давление, приводит к вне- и внутриклеточному обезвоживанию, дестабилизации клеточных мембран и нарушению энергетического метаболизма клеток кожи, сальных и потовых желез. Как следствие нарушаются нормальное восстановление эпидермиса и формирование защитной жировой пленки, что проявляется выраженной  ксеродермией, резким снижением эластичности кожи, шелушением и гиперкератозом. При этом также развивается, микро- 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макроангиопатия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что в свою очередь, усугубляют поражения кожи из-за дефицита кислорода и питательных веществ. Кожа становится легко ранимой, пониженные барьерные функции способствуют развитию микробного и грибкового поражения.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другой стороны, происходит поражение нервных волокон (т.н. диабетическая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нейропатия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со снижение всех видов чувствительности (например, болевой, температурной). Это приводит к тому, что больной не замечает действия различных травмирующих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факторов,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подвергаясь при этом риску повреждения кожи. У здорового человека мелкие повреждения, порезы и ожоги редко приводят к серьезным последствиям. У больного сахарным диабетом даже небольшая потертость является показанием для обращения за медицинской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помощью,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т.к. может привести к возникновению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глубоких,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длительно не заживающих язв, некроза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тканей,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включая мышечную и костную. Следствием такого поражения тканей является ампутация.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образом, правильный уход за кожей стоп при сахарном диабете и соблюдение определенных правил позволяет в значительной мере снизить риск развития тяжелых осложнений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1142984"/>
            <a:ext cx="9144000" cy="0"/>
          </a:xfrm>
          <a:prstGeom prst="line">
            <a:avLst/>
          </a:prstGeom>
          <a:noFill/>
          <a:ln w="72009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0" y="642918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endParaRPr lang="ru-RU" sz="24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72009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3057125"/>
            <a:ext cx="885829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Крем для ног увлажняющий обеспечивает интенсивное увлажнение кожи стоп, особенно сухой и чувствительной. При регулярном использовании поддерживает кожу стоп в идеальном состоянии, предупреждает появление трещин, мозолей и потертостей.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Рекомендован для ухода за ногами при сахарном диабете.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</a:rPr>
              <a:t>Действующие вещества:</a:t>
            </a:r>
            <a:endParaRPr lang="en-GB" sz="1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мочевина, масло авокадо, глицерин, экстракт ламинарии, экстракт фукуса,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пантенол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облепиховое масло,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фарнезол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аллантоин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Способ применения: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Нанести крем тонким слоем на чистую и сухую кожу стоп легкими массирующими движениями.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00628" y="1071546"/>
            <a:ext cx="33005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Крем для ног увлажняющий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Серии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 Cosmetics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/>
          </a:p>
        </p:txBody>
      </p:sp>
      <p:pic>
        <p:nvPicPr>
          <p:cNvPr id="2050" name="Picture 2" descr="\\Designer2\@design\@ФИРЕННЫЙ СТИЛЬ И ВНУТРЕННЕЕ ОФОРМЛЕНИЕ\@ФОТОГРАФИИ\@ФОТОГРАФИИ ПРЕПАРАТОВ\ИСХОДНИКИ\веб\galenopharm_0152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255" y="1214422"/>
            <a:ext cx="4253307" cy="1785950"/>
          </a:xfrm>
          <a:prstGeom prst="rect">
            <a:avLst/>
          </a:prstGeom>
          <a:noFill/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85752" y="61556"/>
            <a:ext cx="49291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DIA Cosmetics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solidFill>
                <a:srgbClr val="0070C0"/>
              </a:solidFill>
              <a:latin typeface="Calibri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0" y="642918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endParaRPr lang="ru-RU" sz="24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72009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2844" y="3200001"/>
            <a:ext cx="88582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Крем для ног питательный обеспечивает интенсивное питание и увлажнение кожи стоп, усиливает метаболические процессы, способствует обновлению клеток кожи. Успокаивает, ускоряет заживление мелких ран и трещин. Рекомендован для ухода за ногами при сахарном диабете.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</a:rPr>
              <a:t>Действующие вещества:</a:t>
            </a:r>
            <a:endParaRPr lang="en-GB" sz="16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масло зародышей пшеницы, карбамид, глицерин,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пантенол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бисаболол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облепиховое масло,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фарнезол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аллантоин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Способ применения: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Нанести крем тонким слоем на чистую и сухую кожу стоп легкими массирующими движениями.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00628" y="1214422"/>
            <a:ext cx="33005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Крем для ног питательный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Серии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 Cosmetics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/>
          </a:p>
        </p:txBody>
      </p:sp>
      <p:pic>
        <p:nvPicPr>
          <p:cNvPr id="26627" name="Picture 3" descr="P:\Full share\ДЕПАРТАМЕНТ МАРКЕТИНГА\1ФОТОГРАФИИИ ПРОДУКТОВ\galenopharm_0168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84579"/>
            <a:ext cx="4513027" cy="1887231"/>
          </a:xfrm>
          <a:prstGeom prst="rect">
            <a:avLst/>
          </a:prstGeom>
          <a:noFill/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85752" y="61556"/>
            <a:ext cx="49291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DIA Cosmetics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solidFill>
                <a:srgbClr val="0070C0"/>
              </a:solidFill>
              <a:latin typeface="Calibri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285752" y="61556"/>
            <a:ext cx="49291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DIA Cosmetics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600" dirty="0">
              <a:solidFill>
                <a:srgbClr val="0070C0"/>
              </a:solidFill>
              <a:latin typeface="Calibri" pitchFamily="34" charset="0"/>
              <a:cs typeface="Microsoft Sans Serif" pitchFamily="34" charset="0"/>
            </a:endParaRP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0" y="642918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endParaRPr lang="ru-RU" sz="2400" b="1" dirty="0">
              <a:solidFill>
                <a:srgbClr val="0070C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  <a:p>
            <a:pPr>
              <a:spcAft>
                <a:spcPts val="1200"/>
              </a:spcAft>
            </a:pPr>
            <a:endParaRPr lang="ru-RU" sz="1600" dirty="0">
              <a:solidFill>
                <a:srgbClr val="40404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0" y="642918"/>
            <a:ext cx="9144000" cy="0"/>
          </a:xfrm>
          <a:prstGeom prst="line">
            <a:avLst/>
          </a:prstGeom>
          <a:noFill/>
          <a:ln w="72009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2004191"/>
            <a:ext cx="80010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Готовятся к выпуску в 201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г.: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противозудный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серии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Крем для стоп от трещин серии 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Средство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кожи вокруг ногтей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восстанавливающее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dunaeva_as\Downloads\прямоугольникДИ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428736"/>
            <a:ext cx="1887888" cy="30718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2357422" y="214290"/>
            <a:ext cx="4071935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262626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000" b="1" dirty="0">
                <a:solidFill>
                  <a:srgbClr val="262626"/>
                </a:solidFill>
                <a:latin typeface="Times New Roman" pitchFamily="18" charset="0"/>
                <a:cs typeface="Times New Roman" pitchFamily="18" charset="0"/>
              </a:rPr>
              <a:t>КОНТАКТЫ</a:t>
            </a:r>
          </a:p>
        </p:txBody>
      </p:sp>
      <p:sp>
        <p:nvSpPr>
          <p:cNvPr id="29699" name="Rectangle 1"/>
          <p:cNvSpPr txBox="1">
            <a:spLocks noChangeArrowheads="1"/>
          </p:cNvSpPr>
          <p:nvPr/>
        </p:nvSpPr>
        <p:spPr bwMode="auto">
          <a:xfrm>
            <a:off x="785813" y="814003"/>
            <a:ext cx="7143750" cy="5401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 eaLnBrk="0" hangingPunct="0">
              <a:lnSpc>
                <a:spcPct val="100000"/>
              </a:lnSpc>
              <a:buClr>
                <a:srgbClr val="FFFF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ОАО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«Фармацевтическая фабрика </a:t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Санкт-Петербурга»</a:t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144</a:t>
            </a:r>
            <a:r>
              <a:rPr lang="en-GB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Санкт-Петербург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Моисеенко, д.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-а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0" hangingPunct="0">
              <a:lnSpc>
                <a:spcPct val="100000"/>
              </a:lnSpc>
              <a:buClr>
                <a:srgbClr val="FFFF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 маркетинга: </a:t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тел./факс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+7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(812)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327-82-87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100000"/>
              </a:lnSpc>
              <a:buClr>
                <a:srgbClr val="FFFF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Департамент продаж: </a:t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тел./факс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+7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(812)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275-66-16, 271-31-65</a:t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en-GB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GB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www.galenopharm.ru</a:t>
            </a:r>
            <a:r>
              <a:rPr lang="en-GB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www.gphshop.ru</a:t>
            </a:r>
            <a:endParaRPr lang="en-GB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lnSpc>
                <a:spcPct val="100000"/>
              </a:lnSpc>
              <a:buClr>
                <a:srgbClr val="FFFF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0" name="Line 8"/>
          <p:cNvSpPr>
            <a:spLocks noChangeShapeType="1"/>
          </p:cNvSpPr>
          <p:nvPr/>
        </p:nvSpPr>
        <p:spPr bwMode="auto">
          <a:xfrm>
            <a:off x="214282" y="772245"/>
            <a:ext cx="8640763" cy="1904"/>
          </a:xfrm>
          <a:prstGeom prst="line">
            <a:avLst/>
          </a:prstGeom>
          <a:noFill/>
          <a:ln w="72009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7792</TotalTime>
  <Words>407</Words>
  <Application>Microsoft Office PowerPoint</Application>
  <PresentationFormat>Экран (4:3)</PresentationFormat>
  <Paragraphs>50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galenofarm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Pivovarenok_AN</dc:creator>
  <cp:lastModifiedBy>podrez_ti</cp:lastModifiedBy>
  <cp:revision>681</cp:revision>
  <dcterms:created xsi:type="dcterms:W3CDTF">2012-08-28T07:20:59Z</dcterms:created>
  <dcterms:modified xsi:type="dcterms:W3CDTF">2015-07-29T12:24:06Z</dcterms:modified>
</cp:coreProperties>
</file>