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65" r:id="rId2"/>
    <p:sldId id="266" r:id="rId3"/>
    <p:sldId id="267" r:id="rId4"/>
    <p:sldId id="268" r:id="rId5"/>
    <p:sldId id="272" r:id="rId6"/>
    <p:sldId id="273" r:id="rId7"/>
    <p:sldId id="274" r:id="rId8"/>
    <p:sldId id="275" r:id="rId9"/>
    <p:sldId id="277" r:id="rId10"/>
    <p:sldId id="276" r:id="rId11"/>
    <p:sldId id="278" r:id="rId12"/>
    <p:sldId id="279" r:id="rId13"/>
    <p:sldId id="280" r:id="rId14"/>
    <p:sldId id="281" r:id="rId15"/>
    <p:sldId id="271" r:id="rId16"/>
  </p:sldIdLst>
  <p:sldSz cx="9144000" cy="6858000" type="screen4x3"/>
  <p:notesSz cx="6888163" cy="100203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Светлый стиль 1 - акцент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0A15C55-8517-42AA-B614-E9B94910E393}" styleName="Средний стиль 2 - акцент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660B408-B3CF-4A94-85FC-2B1E0A45F4A2}" styleName="Темный стиль 2 - акцент 1/акцент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24"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84500" cy="501650"/>
          </a:xfrm>
          <a:prstGeom prst="rect">
            <a:avLst/>
          </a:prstGeom>
        </p:spPr>
        <p:txBody>
          <a:bodyPr vert="horz" lIns="96616" tIns="48308" rIns="96616" bIns="48308" rtlCol="0"/>
          <a:lstStyle>
            <a:lvl1pPr algn="l" fontAlgn="auto">
              <a:spcBef>
                <a:spcPts val="0"/>
              </a:spcBef>
              <a:spcAft>
                <a:spcPts val="0"/>
              </a:spcAft>
              <a:defRPr sz="1300">
                <a:latin typeface="+mn-lt"/>
              </a:defRPr>
            </a:lvl1pPr>
          </a:lstStyle>
          <a:p>
            <a:pPr>
              <a:defRPr/>
            </a:pPr>
            <a:endParaRPr lang="ru-RU"/>
          </a:p>
        </p:txBody>
      </p:sp>
      <p:sp>
        <p:nvSpPr>
          <p:cNvPr id="3" name="Дата 2"/>
          <p:cNvSpPr>
            <a:spLocks noGrp="1"/>
          </p:cNvSpPr>
          <p:nvPr>
            <p:ph type="dt" idx="1"/>
          </p:nvPr>
        </p:nvSpPr>
        <p:spPr>
          <a:xfrm>
            <a:off x="3902075" y="0"/>
            <a:ext cx="2984500" cy="501650"/>
          </a:xfrm>
          <a:prstGeom prst="rect">
            <a:avLst/>
          </a:prstGeom>
        </p:spPr>
        <p:txBody>
          <a:bodyPr vert="horz" lIns="96616" tIns="48308" rIns="96616" bIns="48308" rtlCol="0"/>
          <a:lstStyle>
            <a:lvl1pPr algn="r" fontAlgn="auto">
              <a:spcBef>
                <a:spcPts val="0"/>
              </a:spcBef>
              <a:spcAft>
                <a:spcPts val="0"/>
              </a:spcAft>
              <a:defRPr sz="1300">
                <a:latin typeface="+mn-lt"/>
              </a:defRPr>
            </a:lvl1pPr>
          </a:lstStyle>
          <a:p>
            <a:pPr>
              <a:defRPr/>
            </a:pPr>
            <a:fld id="{F1AF0C5F-3EA1-46C7-AECE-71B89A581DB2}" type="datetimeFigureOut">
              <a:rPr lang="ru-RU"/>
              <a:pPr>
                <a:defRPr/>
              </a:pPr>
              <a:t>02.03.2015</a:t>
            </a:fld>
            <a:endParaRPr lang="ru-RU"/>
          </a:p>
        </p:txBody>
      </p:sp>
      <p:sp>
        <p:nvSpPr>
          <p:cNvPr id="4" name="Образ слайда 3"/>
          <p:cNvSpPr>
            <a:spLocks noGrp="1" noRot="1" noChangeAspect="1"/>
          </p:cNvSpPr>
          <p:nvPr>
            <p:ph type="sldImg" idx="2"/>
          </p:nvPr>
        </p:nvSpPr>
        <p:spPr>
          <a:xfrm>
            <a:off x="939800" y="750888"/>
            <a:ext cx="5008563" cy="3757612"/>
          </a:xfrm>
          <a:prstGeom prst="rect">
            <a:avLst/>
          </a:prstGeom>
          <a:noFill/>
          <a:ln w="12700">
            <a:solidFill>
              <a:prstClr val="black"/>
            </a:solidFill>
          </a:ln>
        </p:spPr>
        <p:txBody>
          <a:bodyPr vert="horz" lIns="96616" tIns="48308" rIns="96616" bIns="48308" rtlCol="0" anchor="ctr"/>
          <a:lstStyle/>
          <a:p>
            <a:pPr lvl="0"/>
            <a:endParaRPr lang="ru-RU" noProof="0" smtClean="0"/>
          </a:p>
        </p:txBody>
      </p:sp>
      <p:sp>
        <p:nvSpPr>
          <p:cNvPr id="5" name="Заметки 4"/>
          <p:cNvSpPr>
            <a:spLocks noGrp="1"/>
          </p:cNvSpPr>
          <p:nvPr>
            <p:ph type="body" sz="quarter" idx="3"/>
          </p:nvPr>
        </p:nvSpPr>
        <p:spPr>
          <a:xfrm>
            <a:off x="688975" y="4759325"/>
            <a:ext cx="5510213" cy="4510088"/>
          </a:xfrm>
          <a:prstGeom prst="rect">
            <a:avLst/>
          </a:prstGeom>
        </p:spPr>
        <p:txBody>
          <a:bodyPr vert="horz" lIns="96616" tIns="48308" rIns="96616" bIns="48308"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9517063"/>
            <a:ext cx="2984500" cy="501650"/>
          </a:xfrm>
          <a:prstGeom prst="rect">
            <a:avLst/>
          </a:prstGeom>
        </p:spPr>
        <p:txBody>
          <a:bodyPr vert="horz" lIns="96616" tIns="48308" rIns="96616" bIns="48308" rtlCol="0" anchor="b"/>
          <a:lstStyle>
            <a:lvl1pPr algn="l" fontAlgn="auto">
              <a:spcBef>
                <a:spcPts val="0"/>
              </a:spcBef>
              <a:spcAft>
                <a:spcPts val="0"/>
              </a:spcAft>
              <a:defRPr sz="1300">
                <a:latin typeface="+mn-lt"/>
              </a:defRPr>
            </a:lvl1pPr>
          </a:lstStyle>
          <a:p>
            <a:pPr>
              <a:defRPr/>
            </a:pPr>
            <a:endParaRPr lang="ru-RU"/>
          </a:p>
        </p:txBody>
      </p:sp>
      <p:sp>
        <p:nvSpPr>
          <p:cNvPr id="7" name="Номер слайда 6"/>
          <p:cNvSpPr>
            <a:spLocks noGrp="1"/>
          </p:cNvSpPr>
          <p:nvPr>
            <p:ph type="sldNum" sz="quarter" idx="5"/>
          </p:nvPr>
        </p:nvSpPr>
        <p:spPr>
          <a:xfrm>
            <a:off x="3902075" y="9517063"/>
            <a:ext cx="2984500" cy="501650"/>
          </a:xfrm>
          <a:prstGeom prst="rect">
            <a:avLst/>
          </a:prstGeom>
        </p:spPr>
        <p:txBody>
          <a:bodyPr vert="horz" lIns="96616" tIns="48308" rIns="96616" bIns="48308" rtlCol="0" anchor="b"/>
          <a:lstStyle>
            <a:lvl1pPr algn="r" fontAlgn="auto">
              <a:spcBef>
                <a:spcPts val="0"/>
              </a:spcBef>
              <a:spcAft>
                <a:spcPts val="0"/>
              </a:spcAft>
              <a:defRPr sz="1300">
                <a:latin typeface="+mn-lt"/>
              </a:defRPr>
            </a:lvl1pPr>
          </a:lstStyle>
          <a:p>
            <a:pPr>
              <a:defRPr/>
            </a:pPr>
            <a:fld id="{A9D4DFAC-B140-4089-B223-F7363C723183}" type="slidenum">
              <a:rPr lang="ru-RU"/>
              <a:pPr>
                <a:defRPr/>
              </a:pPr>
              <a:t>‹#›</a:t>
            </a:fld>
            <a:endParaRPr lang="ru-RU"/>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buFont typeface="Times New Roman" pitchFamily="18" charset="0"/>
              <a:buNone/>
              <a:defRPr/>
            </a:pPr>
            <a:fld id="{EE5B829C-89AF-47A9-A29E-4CAF7FFB82A1}" type="slidenum">
              <a:rPr lang="ru-RU" smtClean="0">
                <a:ea typeface="Lucida Sans Unicode" pitchFamily="34" charset="0"/>
                <a:cs typeface="Lucida Sans Unicode" pitchFamily="34" charset="0"/>
              </a:rPr>
              <a:pPr fontAlgn="base">
                <a:spcBef>
                  <a:spcPct val="0"/>
                </a:spcBef>
                <a:spcAft>
                  <a:spcPct val="0"/>
                </a:spcAft>
                <a:buFont typeface="Times New Roman" pitchFamily="18" charset="0"/>
                <a:buNone/>
                <a:defRPr/>
              </a:pPr>
              <a:t>1</a:t>
            </a:fld>
            <a:endParaRPr lang="ru-RU" smtClean="0">
              <a:ea typeface="Lucida Sans Unicode" pitchFamily="34" charset="0"/>
              <a:cs typeface="Lucida Sans Unicode" pitchFamily="34" charset="0"/>
            </a:endParaRPr>
          </a:p>
        </p:txBody>
      </p:sp>
      <p:sp>
        <p:nvSpPr>
          <p:cNvPr id="13315" name="Rectangle 1"/>
          <p:cNvSpPr>
            <a:spLocks noGrp="1" noRot="1" noChangeAspect="1" noChangeArrowheads="1" noTextEdit="1"/>
          </p:cNvSpPr>
          <p:nvPr>
            <p:ph type="sldImg"/>
          </p:nvPr>
        </p:nvSpPr>
        <p:spPr bwMode="auto">
          <a:xfrm>
            <a:off x="939800" y="750888"/>
            <a:ext cx="5010150" cy="3757612"/>
          </a:xfrm>
          <a:solidFill>
            <a:srgbClr val="FFFFFF"/>
          </a:solidFill>
          <a:ln>
            <a:solidFill>
              <a:srgbClr val="000000"/>
            </a:solidFill>
            <a:miter lim="800000"/>
            <a:headEnd/>
            <a:tailEnd/>
          </a:ln>
        </p:spPr>
      </p:sp>
      <p:sp>
        <p:nvSpPr>
          <p:cNvPr id="13316" name="Rectangle 2"/>
          <p:cNvSpPr>
            <a:spLocks noGrp="1" noChangeArrowheads="1"/>
          </p:cNvSpPr>
          <p:nvPr>
            <p:ph type="body" idx="1"/>
          </p:nvPr>
        </p:nvSpPr>
        <p:spPr bwMode="auto">
          <a:xfrm>
            <a:off x="688975" y="4757738"/>
            <a:ext cx="5511800" cy="4606925"/>
          </a:xfrm>
          <a:noFill/>
        </p:spPr>
        <p:txBody>
          <a:bodyPr wrap="none" numCol="1" anchor="ctr" anchorCtr="0" compatLnSpc="1">
            <a:prstTxWarp prst="textNoShape">
              <a:avLst/>
            </a:prstTxWarp>
          </a:bodyPr>
          <a:lstStyle/>
          <a:p>
            <a:pPr eaLnBrk="1" hangingPunct="1">
              <a:spcBef>
                <a:spcPct val="0"/>
              </a:spcBef>
            </a:pPr>
            <a:endParaRPr lang="ru-RU"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7346" name="Rectangle 23"/>
          <p:cNvSpPr>
            <a:spLocks noGrp="1" noChangeArrowheads="1"/>
          </p:cNvSpPr>
          <p:nvPr>
            <p:ph type="sldNum" sz="quarter"/>
          </p:nvPr>
        </p:nvSpPr>
        <p:spPr>
          <a:noFill/>
        </p:spPr>
        <p:txBody>
          <a:bodyPr/>
          <a:lstStyle/>
          <a:p>
            <a:pPr>
              <a:buFont typeface="Calibri" pitchFamily="34" charset="0"/>
              <a:buNone/>
            </a:pPr>
            <a:fld id="{4FC41E1C-F17D-48CF-BE0A-4C9F51D9E12D}" type="slidenum">
              <a:rPr lang="en-GB" smtClean="0">
                <a:latin typeface="Calibri" pitchFamily="34" charset="0"/>
                <a:ea typeface="Lucida Sans Unicode" pitchFamily="34" charset="0"/>
                <a:cs typeface="Lucida Sans Unicode" pitchFamily="34" charset="0"/>
              </a:rPr>
              <a:pPr>
                <a:buFont typeface="Calibri" pitchFamily="34" charset="0"/>
                <a:buNone/>
              </a:pPr>
              <a:t>15</a:t>
            </a:fld>
            <a:endParaRPr lang="en-GB" dirty="0" smtClean="0">
              <a:latin typeface="Calibri" pitchFamily="34" charset="0"/>
              <a:ea typeface="Lucida Sans Unicode" pitchFamily="34" charset="0"/>
              <a:cs typeface="Lucida Sans Unicode" pitchFamily="34" charset="0"/>
            </a:endParaRPr>
          </a:p>
        </p:txBody>
      </p:sp>
      <p:sp>
        <p:nvSpPr>
          <p:cNvPr id="57347" name="Text Box 1"/>
          <p:cNvSpPr txBox="1">
            <a:spLocks noChangeArrowheads="1"/>
          </p:cNvSpPr>
          <p:nvPr/>
        </p:nvSpPr>
        <p:spPr bwMode="auto">
          <a:xfrm>
            <a:off x="33561" y="753323"/>
            <a:ext cx="6816848" cy="3753689"/>
          </a:xfrm>
          <a:prstGeom prst="rect">
            <a:avLst/>
          </a:prstGeom>
          <a:solidFill>
            <a:srgbClr val="FFFFFF"/>
          </a:solidFill>
          <a:ln w="9360">
            <a:solidFill>
              <a:srgbClr val="000000"/>
            </a:solidFill>
            <a:miter lim="800000"/>
            <a:headEnd/>
            <a:tailEnd/>
          </a:ln>
        </p:spPr>
        <p:txBody>
          <a:bodyPr wrap="none" lIns="111804" tIns="55902" rIns="111804" bIns="55902" anchor="ctr"/>
          <a:lstStyle/>
          <a:p>
            <a:endParaRPr lang="ru-RU" dirty="0"/>
          </a:p>
        </p:txBody>
      </p:sp>
      <p:sp>
        <p:nvSpPr>
          <p:cNvPr id="57348" name="Rectangle 2"/>
          <p:cNvSpPr>
            <a:spLocks noGrp="1" noChangeArrowheads="1"/>
          </p:cNvSpPr>
          <p:nvPr>
            <p:ph type="body"/>
          </p:nvPr>
        </p:nvSpPr>
        <p:spPr>
          <a:xfrm>
            <a:off x="687977" y="4759966"/>
            <a:ext cx="5478649" cy="4510705"/>
          </a:xfrm>
          <a:noFill/>
          <a:ln/>
        </p:spPr>
        <p:txBody>
          <a:bodyPr wrap="none" anchor="ctr"/>
          <a:lstStyle/>
          <a:p>
            <a:endParaRPr lang="ru-RU" dirty="0"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CF20FC5B-5351-435B-B7A0-8B6345D39625}" type="datetimeFigureOut">
              <a:rPr lang="ru-RU"/>
              <a:pPr>
                <a:defRPr/>
              </a:pPr>
              <a:t>02.03.2015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5C44FAC2-16B4-468F-9A43-AEC0AD733790}"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982BDD7-EE9D-43B4-A52F-458945ED042F}" type="datetimeFigureOut">
              <a:rPr lang="ru-RU"/>
              <a:pPr>
                <a:defRPr/>
              </a:pPr>
              <a:t>02.03.2015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0A54DA2-0B89-4765-8F13-71A87FEB4F60}"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F92CE8AC-287B-493B-AA6D-9F6ABAC39CDD}" type="datetimeFigureOut">
              <a:rPr lang="ru-RU"/>
              <a:pPr>
                <a:defRPr/>
              </a:pPr>
              <a:t>02.03.2015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2EED9DC-5B7F-4881-899B-4951F73F85D7}"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BF9B325-EB4B-442A-AD2E-079D0C155D6A}" type="datetimeFigureOut">
              <a:rPr lang="ru-RU"/>
              <a:pPr>
                <a:defRPr/>
              </a:pPr>
              <a:t>02.03.2015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4741A518-DA07-448B-9483-90CE475BDBDD}"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1824F9B8-4411-40C3-BDEF-1D4DBD772596}" type="datetimeFigureOut">
              <a:rPr lang="ru-RU"/>
              <a:pPr>
                <a:defRPr/>
              </a:pPr>
              <a:t>02.03.2015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7C3660D-EE42-4B55-8E7C-CF2FEC58812A}"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45BE4A4D-8C7C-4190-968C-04A1B9E7CBFF}" type="datetimeFigureOut">
              <a:rPr lang="ru-RU"/>
              <a:pPr>
                <a:defRPr/>
              </a:pPr>
              <a:t>02.03.2015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9643708-D772-4EE7-BD5C-D26BDBD3BF1D}"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4AA938F0-CCA0-496D-8AFA-6EC222C5845D}" type="datetimeFigureOut">
              <a:rPr lang="ru-RU"/>
              <a:pPr>
                <a:defRPr/>
              </a:pPr>
              <a:t>02.03.2015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11F33B3B-33A2-47F7-8375-FAAD22674FF8}"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DBA7BC34-E565-471B-BAD9-4A430B7049AE}" type="datetimeFigureOut">
              <a:rPr lang="ru-RU"/>
              <a:pPr>
                <a:defRPr/>
              </a:pPr>
              <a:t>02.03.2015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7D6CA70D-0CA9-420B-B090-C58DB5FB9BA3}"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7" name="AutoShape 4"/>
          <p:cNvSpPr>
            <a:spLocks noChangeArrowheads="1"/>
          </p:cNvSpPr>
          <p:nvPr/>
        </p:nvSpPr>
        <p:spPr bwMode="auto">
          <a:xfrm>
            <a:off x="0" y="6330973"/>
            <a:ext cx="9144000" cy="384175"/>
          </a:xfrm>
          <a:prstGeom prst="roundRect">
            <a:avLst>
              <a:gd name="adj" fmla="val 16667"/>
            </a:avLst>
          </a:prstGeom>
          <a:solidFill>
            <a:srgbClr val="0070C0"/>
          </a:solidFill>
          <a:ln w="9525">
            <a:noFill/>
            <a:round/>
            <a:headEnd/>
            <a:tailEnd/>
          </a:ln>
        </p:spPr>
        <p:txBody>
          <a:bodyPr wrap="none" anchor="ctr"/>
          <a:lstStyle/>
          <a:p>
            <a:pPr fontAlgn="auto">
              <a:spcBef>
                <a:spcPts val="0"/>
              </a:spcBef>
              <a:spcAft>
                <a:spcPts val="0"/>
              </a:spcAft>
              <a:defRPr/>
            </a:pPr>
            <a:endParaRPr lang="ru-RU" dirty="0">
              <a:solidFill>
                <a:schemeClr val="tx1">
                  <a:lumMod val="75000"/>
                  <a:lumOff val="25000"/>
                </a:schemeClr>
              </a:solidFill>
              <a:latin typeface="+mn-lt"/>
            </a:endParaRPr>
          </a:p>
        </p:txBody>
      </p:sp>
      <p:sp>
        <p:nvSpPr>
          <p:cNvPr id="4" name="Номер слайда 5"/>
          <p:cNvSpPr>
            <a:spLocks noGrp="1"/>
          </p:cNvSpPr>
          <p:nvPr>
            <p:ph type="sldNum" sz="quarter" idx="12"/>
          </p:nvPr>
        </p:nvSpPr>
        <p:spPr>
          <a:xfrm>
            <a:off x="6553200" y="6350023"/>
            <a:ext cx="2133600" cy="365125"/>
          </a:xfrm>
        </p:spPr>
        <p:txBody>
          <a:bodyPr/>
          <a:lstStyle>
            <a:lvl1pPr>
              <a:defRPr/>
            </a:lvl1pPr>
          </a:lstStyle>
          <a:p>
            <a:pPr>
              <a:defRPr/>
            </a:pPr>
            <a:fld id="{F0AD30E5-DAA1-480E-90F4-AC3889CE4033}" type="slidenum">
              <a:rPr lang="ru-RU"/>
              <a:pPr>
                <a:defRPr/>
              </a:pPr>
              <a:t>‹#›</a:t>
            </a:fld>
            <a:endParaRPr lang="ru-RU" dirty="0"/>
          </a:p>
        </p:txBody>
      </p:sp>
      <p:pic>
        <p:nvPicPr>
          <p:cNvPr id="5" name="Picture 2" descr="C:\Users\dunaeva_as\Downloads\лого-на-прозр-фоне.gif"/>
          <p:cNvPicPr>
            <a:picLocks noChangeAspect="1" noChangeArrowheads="1"/>
          </p:cNvPicPr>
          <p:nvPr userDrawn="1"/>
        </p:nvPicPr>
        <p:blipFill>
          <a:blip r:embed="rId2" cstate="print"/>
          <a:srcRect/>
          <a:stretch>
            <a:fillRect/>
          </a:stretch>
        </p:blipFill>
        <p:spPr bwMode="auto">
          <a:xfrm>
            <a:off x="500034" y="6330973"/>
            <a:ext cx="2000239" cy="362710"/>
          </a:xfrm>
          <a:prstGeom prst="rect">
            <a:avLst/>
          </a:prstGeom>
          <a:noFill/>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4553581B-402A-4D5F-9D70-C1978B8F6D53}" type="datetimeFigureOut">
              <a:rPr lang="ru-RU"/>
              <a:pPr>
                <a:defRPr/>
              </a:pPr>
              <a:t>02.03.2015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B196118B-2233-44BA-B6E8-A238FE542BB9}"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83232A0-2F33-44FE-9310-E76879E095A6}" type="datetimeFigureOut">
              <a:rPr lang="ru-RU"/>
              <a:pPr>
                <a:defRPr/>
              </a:pPr>
              <a:t>02.03.2015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DFCE825-ED3B-4105-B51E-C41A1B85ACF4}"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10A2D72A-9254-41E2-A9B9-F1FE42F64E36}" type="datetimeFigureOut">
              <a:rPr lang="ru-RU"/>
              <a:pPr>
                <a:defRPr/>
              </a:pPr>
              <a:t>02.03.2015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8FCECED6-FB72-4F99-8347-BBBC7E9D1E8C}"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hyperlink" Target="http://www.galenopharm.ru/" TargetMode="Externa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ext Box 2"/>
          <p:cNvSpPr txBox="1">
            <a:spLocks noChangeArrowheads="1"/>
          </p:cNvSpPr>
          <p:nvPr/>
        </p:nvSpPr>
        <p:spPr bwMode="auto">
          <a:xfrm>
            <a:off x="71437" y="5643578"/>
            <a:ext cx="9072563" cy="433387"/>
          </a:xfrm>
          <a:prstGeom prst="rect">
            <a:avLst/>
          </a:prstGeom>
          <a:noFill/>
          <a:ln w="9525">
            <a:noFill/>
            <a:round/>
            <a:headEnd/>
            <a:tailEnd/>
          </a:ln>
        </p:spPr>
        <p:txBody>
          <a:bodyPr lIns="90000" tIns="46800" rIns="90000" bIns="46800">
            <a:spAutoFit/>
          </a:bodyPr>
          <a:lstStyle/>
          <a:p>
            <a: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200" b="1" dirty="0">
                <a:solidFill>
                  <a:srgbClr val="0070C0"/>
                </a:solidFill>
                <a:latin typeface="Microsoft Sans Serif" pitchFamily="34" charset="0"/>
                <a:cs typeface="Microsoft Sans Serif" pitchFamily="34" charset="0"/>
              </a:rPr>
              <a:t>ОАО</a:t>
            </a:r>
            <a:r>
              <a:rPr lang="en-US" sz="2200" b="1" dirty="0">
                <a:solidFill>
                  <a:srgbClr val="0070C0"/>
                </a:solidFill>
                <a:latin typeface="Microsoft Sans Serif" pitchFamily="34" charset="0"/>
                <a:cs typeface="Microsoft Sans Serif" pitchFamily="34" charset="0"/>
              </a:rPr>
              <a:t> </a:t>
            </a:r>
            <a:r>
              <a:rPr lang="ru-RU" sz="2200" b="1" dirty="0">
                <a:solidFill>
                  <a:srgbClr val="0070C0"/>
                </a:solidFill>
                <a:latin typeface="Microsoft Sans Serif" pitchFamily="34" charset="0"/>
                <a:cs typeface="Microsoft Sans Serif" pitchFamily="34" charset="0"/>
              </a:rPr>
              <a:t>«Фармацевтическая фабрика </a:t>
            </a:r>
            <a:r>
              <a:rPr lang="ru-RU" sz="2200" b="1" dirty="0" smtClean="0">
                <a:solidFill>
                  <a:srgbClr val="0070C0"/>
                </a:solidFill>
                <a:latin typeface="Microsoft Sans Serif" pitchFamily="34" charset="0"/>
                <a:cs typeface="Microsoft Sans Serif" pitchFamily="34" charset="0"/>
              </a:rPr>
              <a:t>Санкт-Петербурга»</a:t>
            </a:r>
            <a:endParaRPr lang="ru-RU" sz="2200" b="1" dirty="0">
              <a:solidFill>
                <a:srgbClr val="0070C0"/>
              </a:solidFill>
              <a:latin typeface="Microsoft Sans Serif" pitchFamily="34" charset="0"/>
              <a:cs typeface="Microsoft Sans Serif" pitchFamily="34" charset="0"/>
            </a:endParaRPr>
          </a:p>
        </p:txBody>
      </p:sp>
      <p:sp>
        <p:nvSpPr>
          <p:cNvPr id="18" name="Text Box 11"/>
          <p:cNvSpPr txBox="1">
            <a:spLocks noChangeArrowheads="1"/>
          </p:cNvSpPr>
          <p:nvPr/>
        </p:nvSpPr>
        <p:spPr bwMode="auto">
          <a:xfrm>
            <a:off x="1142976" y="1928802"/>
            <a:ext cx="5214974" cy="1214446"/>
          </a:xfrm>
          <a:prstGeom prst="rect">
            <a:avLst/>
          </a:prstGeom>
          <a:noFill/>
          <a:ln w="9525">
            <a:noFill/>
            <a:round/>
            <a:headEnd/>
            <a:tailEnd/>
          </a:ln>
        </p:spPr>
        <p:txBody>
          <a:bodyPr lIns="90000" tIns="46800" rIns="90000" bIns="4680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3600" b="1" dirty="0" smtClean="0">
                <a:latin typeface="Microsoft Sans Serif" pitchFamily="34" charset="0"/>
                <a:cs typeface="Microsoft Sans Serif" pitchFamily="34" charset="0"/>
              </a:rPr>
              <a:t> Аптечная </a:t>
            </a:r>
            <a:r>
              <a:rPr lang="ru-RU" sz="3600" b="1" dirty="0" smtClean="0">
                <a:solidFill>
                  <a:schemeClr val="tx1"/>
                </a:solidFill>
                <a:latin typeface="Microsoft Sans Serif" pitchFamily="34" charset="0"/>
                <a:cs typeface="Microsoft Sans Serif" pitchFamily="34" charset="0"/>
              </a:rPr>
              <a:t>линия</a:t>
            </a:r>
            <a:endParaRPr lang="ru-RU" sz="3600" b="1" dirty="0">
              <a:solidFill>
                <a:srgbClr val="7F7F7F"/>
              </a:solidFill>
              <a:latin typeface="Microsoft Sans Serif" pitchFamily="34" charset="0"/>
              <a:cs typeface="Microsoft Sans Serif" pitchFamily="34" charset="0"/>
            </a:endParaRPr>
          </a:p>
        </p:txBody>
      </p:sp>
      <p:cxnSp>
        <p:nvCxnSpPr>
          <p:cNvPr id="20" name="Прямая соединительная линия 19"/>
          <p:cNvCxnSpPr/>
          <p:nvPr/>
        </p:nvCxnSpPr>
        <p:spPr>
          <a:xfrm>
            <a:off x="1285852" y="3143248"/>
            <a:ext cx="1428760" cy="1588"/>
          </a:xfrm>
          <a:prstGeom prst="line">
            <a:avLst/>
          </a:prstGeom>
        </p:spPr>
        <p:style>
          <a:lnRef idx="1">
            <a:schemeClr val="accent1"/>
          </a:lnRef>
          <a:fillRef idx="0">
            <a:schemeClr val="accent1"/>
          </a:fillRef>
          <a:effectRef idx="0">
            <a:schemeClr val="accent1"/>
          </a:effectRef>
          <a:fontRef idx="minor">
            <a:schemeClr val="tx1"/>
          </a:fontRef>
        </p:style>
      </p:cxnSp>
      <p:sp>
        <p:nvSpPr>
          <p:cNvPr id="21" name="Text Box 11"/>
          <p:cNvSpPr txBox="1">
            <a:spLocks noChangeArrowheads="1"/>
          </p:cNvSpPr>
          <p:nvPr/>
        </p:nvSpPr>
        <p:spPr bwMode="auto">
          <a:xfrm>
            <a:off x="1142976" y="3143248"/>
            <a:ext cx="4633946" cy="860419"/>
          </a:xfrm>
          <a:prstGeom prst="rect">
            <a:avLst/>
          </a:prstGeom>
          <a:noFill/>
          <a:ln w="9525">
            <a:noFill/>
            <a:round/>
            <a:headEnd/>
            <a:tailEnd/>
          </a:ln>
        </p:spPr>
        <p:txBody>
          <a:bodyPr lIns="90000" tIns="46800" rIns="90000" bIns="46800" anchor="ct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ru-RU" sz="2200" b="1" dirty="0" smtClean="0">
                <a:solidFill>
                  <a:schemeClr val="tx1"/>
                </a:solidFill>
                <a:latin typeface="Microsoft Sans Serif" pitchFamily="34" charset="0"/>
                <a:cs typeface="Microsoft Sans Serif" pitchFamily="34" charset="0"/>
              </a:rPr>
              <a:t>Каталог продукции</a:t>
            </a:r>
            <a:endParaRPr lang="ru-RU" sz="2200" b="1" dirty="0">
              <a:solidFill>
                <a:srgbClr val="7F7F7F"/>
              </a:solidFill>
              <a:latin typeface="Microsoft Sans Serif" pitchFamily="34" charset="0"/>
              <a:cs typeface="Microsoft Sans Serif" pitchFamily="34" charset="0"/>
            </a:endParaRPr>
          </a:p>
        </p:txBody>
      </p:sp>
      <p:pic>
        <p:nvPicPr>
          <p:cNvPr id="1026" name="Picture 2" descr="C:\Users\dunaeva_as\Downloads\аптечная серия_лого.png"/>
          <p:cNvPicPr>
            <a:picLocks noChangeAspect="1" noChangeArrowheads="1"/>
          </p:cNvPicPr>
          <p:nvPr/>
        </p:nvPicPr>
        <p:blipFill>
          <a:blip r:embed="rId3" cstate="print"/>
          <a:srcRect/>
          <a:stretch>
            <a:fillRect/>
          </a:stretch>
        </p:blipFill>
        <p:spPr bwMode="auto">
          <a:xfrm>
            <a:off x="6286512" y="2428868"/>
            <a:ext cx="1688567" cy="1688567"/>
          </a:xfrm>
          <a:prstGeom prst="rect">
            <a:avLst/>
          </a:prstGeom>
          <a:noFill/>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10</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3416320"/>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ежедневного ухода за кожей лица и тела, в том числе за кожей губ и вокруг глаз, увядающей кожей. Подходит для ухода за жирной, комбинированной кожей и кожей с угревой сыпью. Способствует очищению кожи, стягивает поры, восстанавливает водно-липидный барьер, питает, смягчает кожу, успокаивает ее после загара. Оказывает регенерирующее и разглаживающее действие. Быстро впитывается, не оставляя жирного следа. </a:t>
            </a:r>
          </a:p>
          <a:p>
            <a:pPr algn="just"/>
            <a:endParaRPr lang="ru-RU" sz="6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чистом виде и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(авокадо или </a:t>
            </a:r>
            <a:r>
              <a:rPr lang="ru-RU" sz="1400" dirty="0" err="1" smtClean="0">
                <a:latin typeface="Times New Roman" pitchFamily="18" charset="0"/>
                <a:cs typeface="Times New Roman" pitchFamily="18" charset="0"/>
              </a:rPr>
              <a:t>жожоба</a:t>
            </a:r>
            <a:r>
              <a:rPr lang="ru-RU" sz="1400" dirty="0" smtClean="0">
                <a:latin typeface="Times New Roman" pitchFamily="18" charset="0"/>
                <a:cs typeface="Times New Roman" pitchFamily="18" charset="0"/>
              </a:rPr>
              <a:t>) в соотношении 9:1. Масло лесного ореха или смесь его с другими маслами можно использовать как базисную основу для эфирных масел (1-2 капли эфирного масла на одну чайную ложку масла лесного ореха или смеси масел).</a:t>
            </a:r>
          </a:p>
        </p:txBody>
      </p:sp>
      <p:sp>
        <p:nvSpPr>
          <p:cNvPr id="11" name="Прямоугольник 10"/>
          <p:cNvSpPr/>
          <p:nvPr/>
        </p:nvSpPr>
        <p:spPr>
          <a:xfrm>
            <a:off x="4286248" y="785794"/>
            <a:ext cx="3929090" cy="369332"/>
          </a:xfrm>
          <a:prstGeom prst="rect">
            <a:avLst/>
          </a:prstGeom>
        </p:spPr>
        <p:txBody>
          <a:bodyPr wrap="square">
            <a:spAutoFit/>
          </a:bodyPr>
          <a:lstStyle/>
          <a:p>
            <a:pPr algn="ctr"/>
            <a:r>
              <a:rPr lang="ru-RU" b="1" dirty="0" smtClean="0">
                <a:solidFill>
                  <a:srgbClr val="FFC000"/>
                </a:solidFill>
              </a:rPr>
              <a:t>ЛЕСНОГО ОРЕХА МАСЛО, 25 мл</a:t>
            </a:r>
            <a:endParaRPr lang="ru-RU" b="1" dirty="0">
              <a:solidFill>
                <a:srgbClr val="FFC000"/>
              </a:solidFill>
            </a:endParaRPr>
          </a:p>
        </p:txBody>
      </p:sp>
      <p:sp>
        <p:nvSpPr>
          <p:cNvPr id="13" name="TextBox 12"/>
          <p:cNvSpPr txBox="1"/>
          <p:nvPr/>
        </p:nvSpPr>
        <p:spPr>
          <a:xfrm>
            <a:off x="142844" y="4500570"/>
            <a:ext cx="8858312" cy="1600438"/>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Для питания и массажа кожи </a:t>
            </a:r>
            <a:r>
              <a:rPr lang="ru-RU" sz="1400" dirty="0" smtClean="0">
                <a:latin typeface="Times New Roman" pitchFamily="18" charset="0"/>
                <a:cs typeface="Times New Roman" pitchFamily="18" charset="0"/>
              </a:rPr>
              <a:t>нанести несколько капель масла/смеси масел на кончики пальцев рук и втереть в кожу легкими массирующими движениями.</a:t>
            </a:r>
          </a:p>
          <a:p>
            <a:pPr algn="just"/>
            <a:r>
              <a:rPr lang="ru-RU" sz="1400" i="1" dirty="0" smtClean="0">
                <a:latin typeface="Times New Roman" pitchFamily="18" charset="0"/>
                <a:cs typeface="Times New Roman" pitchFamily="18" charset="0"/>
              </a:rPr>
              <a:t>Для очищения кожи лица </a:t>
            </a:r>
            <a:r>
              <a:rPr lang="ru-RU" sz="1400" dirty="0" smtClean="0">
                <a:latin typeface="Times New Roman" pitchFamily="18" charset="0"/>
                <a:cs typeface="Times New Roman" pitchFamily="18" charset="0"/>
              </a:rPr>
              <a:t>нанести несколько капель масла/смеси масел на смоченный в теплой воде и отжатый тампон и протереть кожу.</a:t>
            </a:r>
          </a:p>
          <a:p>
            <a:pPr algn="just"/>
            <a:r>
              <a:rPr lang="ru-RU" sz="1400" i="1" dirty="0" smtClean="0">
                <a:latin typeface="Times New Roman" pitchFamily="18" charset="0"/>
                <a:cs typeface="Times New Roman" pitchFamily="18" charset="0"/>
              </a:rPr>
              <a:t>Для улучшения цвета лица </a:t>
            </a:r>
            <a:r>
              <a:rPr lang="ru-RU" sz="1400" dirty="0" smtClean="0">
                <a:latin typeface="Times New Roman" pitchFamily="18" charset="0"/>
                <a:cs typeface="Times New Roman" pitchFamily="18" charset="0"/>
              </a:rPr>
              <a:t>смешать 5 мл (1 чайная ложка) масла лесного ореха и 1-2 капли эфирного масла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(апельсина, пихты или кедра). Нанести несколько капель смеси масел на кончики пальцев рук и втереть в кожу легкими массирующими движениями.</a:t>
            </a:r>
          </a:p>
        </p:txBody>
      </p:sp>
      <p:pic>
        <p:nvPicPr>
          <p:cNvPr id="3074" name="Picture 2" descr="C:\Users\podrez_ti\Downloads\лесной_орех.jpg"/>
          <p:cNvPicPr>
            <a:picLocks noChangeAspect="1" noChangeArrowheads="1"/>
          </p:cNvPicPr>
          <p:nvPr/>
        </p:nvPicPr>
        <p:blipFill>
          <a:blip r:embed="rId2" cstate="print"/>
          <a:srcRect/>
          <a:stretch>
            <a:fillRect/>
          </a:stretch>
        </p:blipFill>
        <p:spPr bwMode="auto">
          <a:xfrm>
            <a:off x="142844" y="785794"/>
            <a:ext cx="3171831" cy="346551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5602" name="Picture 2" descr="МАСЛО АНТИЦЕЛЛЮЛИТНОЕ "/>
          <p:cNvPicPr>
            <a:picLocks noChangeAspect="1" noChangeArrowheads="1"/>
          </p:cNvPicPr>
          <p:nvPr/>
        </p:nvPicPr>
        <p:blipFill>
          <a:blip r:embed="rId2" cstate="print"/>
          <a:srcRect/>
          <a:stretch>
            <a:fillRect/>
          </a:stretch>
        </p:blipFill>
        <p:spPr bwMode="auto">
          <a:xfrm>
            <a:off x="142844" y="1000108"/>
            <a:ext cx="3254626" cy="3786214"/>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11</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Косметическая эконом-линия</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571612"/>
            <a:ext cx="5643586" cy="2893100"/>
          </a:xfrm>
          <a:prstGeom prst="rect">
            <a:avLst/>
          </a:prstGeom>
        </p:spPr>
        <p:txBody>
          <a:bodyPr wrap="square">
            <a:spAutoFit/>
          </a:bodyPr>
          <a:lstStyle/>
          <a:p>
            <a:pPr algn="just"/>
            <a:r>
              <a:rPr lang="ru-RU" sz="1400" dirty="0" smtClean="0">
                <a:latin typeface="Times New Roman" pitchFamily="18" charset="0"/>
                <a:cs typeface="Times New Roman" pitchFamily="18" charset="0"/>
              </a:rPr>
              <a:t>Масло </a:t>
            </a:r>
            <a:r>
              <a:rPr lang="ru-RU" sz="1400" dirty="0" err="1" smtClean="0">
                <a:latin typeface="Times New Roman" pitchFamily="18" charset="0"/>
                <a:cs typeface="Times New Roman" pitchFamily="18" charset="0"/>
              </a:rPr>
              <a:t>антицеллюлитное</a:t>
            </a:r>
            <a:r>
              <a:rPr lang="ru-RU" sz="1400" dirty="0" smtClean="0">
                <a:latin typeface="Times New Roman" pitchFamily="18" charset="0"/>
                <a:cs typeface="Times New Roman" pitchFamily="18" charset="0"/>
              </a:rPr>
              <a:t> предназначено для растирания тела и массажа проблемных </a:t>
            </a:r>
            <a:r>
              <a:rPr lang="ru-RU" sz="1400" dirty="0" err="1" smtClean="0">
                <a:latin typeface="Times New Roman" pitchFamily="18" charset="0"/>
                <a:cs typeface="Times New Roman" pitchFamily="18" charset="0"/>
              </a:rPr>
              <a:t>целлюлитных</a:t>
            </a:r>
            <a:r>
              <a:rPr lang="ru-RU" sz="1400" dirty="0" smtClean="0">
                <a:latin typeface="Times New Roman" pitchFamily="18" charset="0"/>
                <a:cs typeface="Times New Roman" pitchFamily="18" charset="0"/>
              </a:rPr>
              <a:t> зон с целью улучшения кровоснабжения и уменьшения в них жировых отложений, снижения эффекта «апельсиновой корки».</a:t>
            </a:r>
          </a:p>
          <a:p>
            <a:pPr algn="just"/>
            <a:r>
              <a:rPr lang="ru-RU" sz="1400" dirty="0" smtClean="0">
                <a:latin typeface="Times New Roman" pitchFamily="18" charset="0"/>
                <a:cs typeface="Times New Roman" pitchFamily="18" charset="0"/>
              </a:rPr>
              <a:t>Масло </a:t>
            </a:r>
            <a:r>
              <a:rPr lang="ru-RU" sz="1400" dirty="0" err="1" smtClean="0">
                <a:latin typeface="Times New Roman" pitchFamily="18" charset="0"/>
                <a:cs typeface="Times New Roman" pitchFamily="18" charset="0"/>
              </a:rPr>
              <a:t>антицеллюлитное</a:t>
            </a:r>
            <a:r>
              <a:rPr lang="ru-RU" sz="1400" dirty="0" smtClean="0">
                <a:latin typeface="Times New Roman" pitchFamily="18" charset="0"/>
                <a:cs typeface="Times New Roman" pitchFamily="18" charset="0"/>
              </a:rPr>
              <a:t> изготовлено на основе растительного масла, которое применяется для ухода за любым типом кожи, в том числе огрубевшей или очень чувствительной, склонной к раздражению и аллергическим реакциям. Растительное масло смягчает кожу и не имеет противопоказаний.</a:t>
            </a:r>
          </a:p>
          <a:p>
            <a:pPr algn="just"/>
            <a:endParaRPr lang="ru-RU" sz="1400" dirty="0" smtClean="0">
              <a:latin typeface="Times New Roman" pitchFamily="18" charset="0"/>
              <a:cs typeface="Times New Roman" pitchFamily="18" charset="0"/>
            </a:endParaRPr>
          </a:p>
          <a:p>
            <a:pPr algn="just"/>
            <a:r>
              <a:rPr lang="ru-RU" sz="1400" b="1" dirty="0" smtClean="0">
                <a:latin typeface="Times New Roman" pitchFamily="18" charset="0"/>
                <a:cs typeface="Times New Roman" pitchFamily="18" charset="0"/>
              </a:rPr>
              <a:t>Состав:</a:t>
            </a:r>
            <a:r>
              <a:rPr lang="ru-RU" sz="1400" dirty="0" smtClean="0">
                <a:latin typeface="Times New Roman" pitchFamily="18" charset="0"/>
                <a:cs typeface="Times New Roman" pitchFamily="18" charset="0"/>
              </a:rPr>
              <a:t> масло растительное, экстракт морских водорослей, эфирное масло грейпфрута, эфирное масло лимона, эфирное масло апельсина, соевый лецитин, витамин Е.</a:t>
            </a:r>
          </a:p>
        </p:txBody>
      </p:sp>
      <p:sp>
        <p:nvSpPr>
          <p:cNvPr id="11" name="Прямоугольник 10"/>
          <p:cNvSpPr/>
          <p:nvPr/>
        </p:nvSpPr>
        <p:spPr>
          <a:xfrm>
            <a:off x="3428992" y="1071546"/>
            <a:ext cx="5429288" cy="369332"/>
          </a:xfrm>
          <a:prstGeom prst="rect">
            <a:avLst/>
          </a:prstGeom>
        </p:spPr>
        <p:txBody>
          <a:bodyPr wrap="square">
            <a:spAutoFit/>
          </a:bodyPr>
          <a:lstStyle/>
          <a:p>
            <a:pPr algn="ctr"/>
            <a:r>
              <a:rPr lang="ru-RU" b="1" dirty="0" smtClean="0">
                <a:solidFill>
                  <a:srgbClr val="FFC000"/>
                </a:solidFill>
              </a:rPr>
              <a:t>АНТИЦЕЛЛЮЛИТНОЕ МАСЛО, 50 мл и 100 мл</a:t>
            </a:r>
            <a:endParaRPr lang="ru-RU" b="1" dirty="0">
              <a:solidFill>
                <a:srgbClr val="FFC000"/>
              </a:solidFill>
            </a:endParaRPr>
          </a:p>
        </p:txBody>
      </p:sp>
      <p:sp>
        <p:nvSpPr>
          <p:cNvPr id="13" name="TextBox 12"/>
          <p:cNvSpPr txBox="1"/>
          <p:nvPr/>
        </p:nvSpPr>
        <p:spPr>
          <a:xfrm>
            <a:off x="214282" y="4643446"/>
            <a:ext cx="8644030" cy="1384995"/>
          </a:xfrm>
          <a:prstGeom prst="rect">
            <a:avLst/>
          </a:prstGeom>
          <a:noFill/>
        </p:spPr>
        <p:txBody>
          <a:bodyPr wrap="square" rtlCol="0">
            <a:spAutoFit/>
          </a:bodyPr>
          <a:lstStyle/>
          <a:p>
            <a:pPr algn="just"/>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Небольшое количество </a:t>
            </a:r>
            <a:r>
              <a:rPr lang="ru-RU" sz="1400" dirty="0" err="1" smtClean="0">
                <a:latin typeface="Times New Roman" pitchFamily="18" charset="0"/>
                <a:cs typeface="Times New Roman" pitchFamily="18" charset="0"/>
              </a:rPr>
              <a:t>антицеллюлитного</a:t>
            </a:r>
            <a:r>
              <a:rPr lang="ru-RU" sz="1400" dirty="0" smtClean="0">
                <a:latin typeface="Times New Roman" pitchFamily="18" charset="0"/>
                <a:cs typeface="Times New Roman" pitchFamily="18" charset="0"/>
              </a:rPr>
              <a:t> масла следует нанести на ладонь, чтобы оно слегка разогрелось, а затем массировать проблемные участки тела в течение нескольких минут, до полного впитывания в кожу. Масло следует применять при ежедневном уходе за телом, после ванны или душа.</a:t>
            </a:r>
          </a:p>
          <a:p>
            <a:pPr algn="just"/>
            <a:r>
              <a:rPr lang="ru-RU" sz="1400" dirty="0" smtClean="0">
                <a:latin typeface="Times New Roman" pitchFamily="18" charset="0"/>
                <a:cs typeface="Times New Roman" pitchFamily="18" charset="0"/>
              </a:rPr>
              <a:t>Использование масла желательно сочетать с регулярными физическими упражнениями, диетой, посещением сауны, а также с применением крема </a:t>
            </a:r>
            <a:r>
              <a:rPr lang="ru-RU" sz="1400" dirty="0" err="1" smtClean="0">
                <a:latin typeface="Times New Roman" pitchFamily="18" charset="0"/>
                <a:cs typeface="Times New Roman" pitchFamily="18" charset="0"/>
              </a:rPr>
              <a:t>антицеллюлитного</a:t>
            </a:r>
            <a:r>
              <a:rPr lang="ru-RU" sz="1400" dirty="0" smtClean="0">
                <a:latin typeface="Times New Roman" pitchFamily="18" charset="0"/>
                <a:cs typeface="Times New Roman" pitchFamily="18" charset="0"/>
              </a:rPr>
              <a:t>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2" descr="Масло для груди"/>
          <p:cNvPicPr>
            <a:picLocks noChangeAspect="1" noChangeArrowheads="1"/>
          </p:cNvPicPr>
          <p:nvPr/>
        </p:nvPicPr>
        <p:blipFill>
          <a:blip r:embed="rId2" cstate="print"/>
          <a:srcRect/>
          <a:stretch>
            <a:fillRect/>
          </a:stretch>
        </p:blipFill>
        <p:spPr bwMode="auto">
          <a:xfrm>
            <a:off x="0" y="928670"/>
            <a:ext cx="3357586" cy="4012316"/>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12</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Косметическая эконом-линия</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571612"/>
            <a:ext cx="5643586" cy="2462213"/>
          </a:xfrm>
          <a:prstGeom prst="rect">
            <a:avLst/>
          </a:prstGeom>
        </p:spPr>
        <p:txBody>
          <a:bodyPr wrap="square">
            <a:spAutoFit/>
          </a:bodyPr>
          <a:lstStyle/>
          <a:p>
            <a:pPr algn="just"/>
            <a:r>
              <a:rPr lang="ru-RU" sz="1400" dirty="0" smtClean="0">
                <a:latin typeface="Times New Roman" pitchFamily="18" charset="0"/>
                <a:cs typeface="Times New Roman" pitchFamily="18" charset="0"/>
              </a:rPr>
              <a:t>Масло для груди предназначено для повышения упругости и эластичности кожи груди, обладает подтягивающим эффектом, заметно улучшает внешний вид груди, питает, тонизирует, замедляет процессы старения, уменьшает пористость кожи. Может быть рекомендовано для восстановления кожи груди после завершения периода кормления грудью.</a:t>
            </a:r>
          </a:p>
          <a:p>
            <a:pPr algn="just"/>
            <a:endParaRPr lang="ru-RU" sz="1400" dirty="0" smtClean="0">
              <a:latin typeface="Times New Roman" pitchFamily="18" charset="0"/>
              <a:cs typeface="Times New Roman" pitchFamily="18" charset="0"/>
            </a:endParaRPr>
          </a:p>
          <a:p>
            <a:pPr algn="just"/>
            <a:r>
              <a:rPr lang="ru-RU" sz="1400" b="1" dirty="0" smtClean="0">
                <a:latin typeface="Times New Roman" pitchFamily="18" charset="0"/>
                <a:cs typeface="Times New Roman" pitchFamily="18" charset="0"/>
              </a:rPr>
              <a:t>Состав:</a:t>
            </a:r>
            <a:r>
              <a:rPr lang="ru-RU" sz="1400" dirty="0" smtClean="0">
                <a:latin typeface="Times New Roman" pitchFamily="18" charset="0"/>
                <a:cs typeface="Times New Roman" pitchFamily="18" charset="0"/>
              </a:rPr>
              <a:t> масло маисовое, экстракт хвоща, экстракт капусты, масло эфирное апельсина, масло эфирное грейпфрута, токоферола ацетат (витамин Е), масло эфирное шалфея, масло эфирное хмеля, масло эфирное </a:t>
            </a:r>
            <a:r>
              <a:rPr lang="ru-RU" sz="1400" dirty="0" err="1" smtClean="0">
                <a:latin typeface="Times New Roman" pitchFamily="18" charset="0"/>
                <a:cs typeface="Times New Roman" pitchFamily="18" charset="0"/>
              </a:rPr>
              <a:t>иланг-иланга</a:t>
            </a:r>
            <a:r>
              <a:rPr lang="ru-RU" sz="1400" dirty="0" smtClean="0">
                <a:latin typeface="Times New Roman" pitchFamily="18" charset="0"/>
                <a:cs typeface="Times New Roman" pitchFamily="18" charset="0"/>
              </a:rPr>
              <a:t>.</a:t>
            </a:r>
          </a:p>
        </p:txBody>
      </p:sp>
      <p:sp>
        <p:nvSpPr>
          <p:cNvPr id="11" name="Прямоугольник 10"/>
          <p:cNvSpPr/>
          <p:nvPr/>
        </p:nvSpPr>
        <p:spPr>
          <a:xfrm>
            <a:off x="4286248" y="1071546"/>
            <a:ext cx="3571900" cy="369332"/>
          </a:xfrm>
          <a:prstGeom prst="rect">
            <a:avLst/>
          </a:prstGeom>
        </p:spPr>
        <p:txBody>
          <a:bodyPr wrap="square">
            <a:spAutoFit/>
          </a:bodyPr>
          <a:lstStyle/>
          <a:p>
            <a:pPr algn="ctr"/>
            <a:r>
              <a:rPr lang="ru-RU" b="1" dirty="0" smtClean="0">
                <a:solidFill>
                  <a:srgbClr val="FFC000"/>
                </a:solidFill>
              </a:rPr>
              <a:t>МАСЛО ДЛЯ ГРУДИ, 50 мл</a:t>
            </a:r>
            <a:endParaRPr lang="ru-RU" b="1" dirty="0">
              <a:solidFill>
                <a:srgbClr val="FFC000"/>
              </a:solidFill>
            </a:endParaRPr>
          </a:p>
        </p:txBody>
      </p:sp>
      <p:sp>
        <p:nvSpPr>
          <p:cNvPr id="13" name="TextBox 12"/>
          <p:cNvSpPr txBox="1"/>
          <p:nvPr/>
        </p:nvSpPr>
        <p:spPr>
          <a:xfrm>
            <a:off x="214282" y="4643446"/>
            <a:ext cx="8644030" cy="1169551"/>
          </a:xfrm>
          <a:prstGeom prst="rect">
            <a:avLst/>
          </a:prstGeom>
          <a:noFill/>
        </p:spPr>
        <p:txBody>
          <a:bodyPr wrap="square" rtlCol="0">
            <a:spAutoFit/>
          </a:bodyPr>
          <a:lstStyle/>
          <a:p>
            <a:pPr algn="just"/>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Небольшое количество масла нанести на ладони и на грудь. Массировать грудь легкими круговыми движениями. Двигаться от основания груди по спирали по направлению к соску, после чего наносить масло массирующими движениями снизу вверх: от складки под грудью, минуя область сосков, к шее и подбородку.</a:t>
            </a:r>
          </a:p>
          <a:p>
            <a:pPr algn="just"/>
            <a:r>
              <a:rPr lang="ru-RU" sz="1400" dirty="0" smtClean="0">
                <a:latin typeface="Times New Roman" pitchFamily="18" charset="0"/>
                <a:cs typeface="Times New Roman" pitchFamily="18" charset="0"/>
              </a:rPr>
              <a:t>Для достижения наилучшего результата рекомендуется использовать масло ежедневно.</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descr="Масло для шеи и зоны декольте"/>
          <p:cNvPicPr>
            <a:picLocks noChangeAspect="1" noChangeArrowheads="1"/>
          </p:cNvPicPr>
          <p:nvPr/>
        </p:nvPicPr>
        <p:blipFill>
          <a:blip r:embed="rId2" cstate="print"/>
          <a:srcRect/>
          <a:stretch>
            <a:fillRect/>
          </a:stretch>
        </p:blipFill>
        <p:spPr bwMode="auto">
          <a:xfrm>
            <a:off x="0" y="857232"/>
            <a:ext cx="3500462" cy="4101376"/>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13</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Косметическая эконом-линия</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571612"/>
            <a:ext cx="5643586" cy="2246769"/>
          </a:xfrm>
          <a:prstGeom prst="rect">
            <a:avLst/>
          </a:prstGeom>
        </p:spPr>
        <p:txBody>
          <a:bodyPr wrap="square">
            <a:spAutoFit/>
          </a:bodyPr>
          <a:lstStyle/>
          <a:p>
            <a:pPr algn="just"/>
            <a:r>
              <a:rPr lang="ru-RU" sz="1400" dirty="0" smtClean="0">
                <a:latin typeface="Times New Roman" pitchFamily="18" charset="0"/>
                <a:cs typeface="Times New Roman" pitchFamily="18" charset="0"/>
              </a:rPr>
              <a:t>Масло для шеи и зоны декольте предназначено для ухода за тонкой и чувствительной кожей шеи и зоны декольте, увлажняет, разглаживает, повышает упругость и эластичность, предупреждает процессы преждевременного старения, предохраняет от высыхания и обветривания.</a:t>
            </a:r>
          </a:p>
          <a:p>
            <a:pPr algn="just"/>
            <a:endParaRPr lang="ru-RU" sz="1400" dirty="0" smtClean="0">
              <a:latin typeface="Times New Roman" pitchFamily="18" charset="0"/>
              <a:cs typeface="Times New Roman" pitchFamily="18" charset="0"/>
            </a:endParaRPr>
          </a:p>
          <a:p>
            <a:pPr algn="just"/>
            <a:r>
              <a:rPr lang="ru-RU" sz="1400" b="1" dirty="0" smtClean="0">
                <a:latin typeface="Times New Roman" pitchFamily="18" charset="0"/>
                <a:cs typeface="Times New Roman" pitchFamily="18" charset="0"/>
              </a:rPr>
              <a:t>Состав:</a:t>
            </a:r>
            <a:r>
              <a:rPr lang="ru-RU" sz="1400" dirty="0" smtClean="0">
                <a:latin typeface="Times New Roman" pitchFamily="18" charset="0"/>
                <a:cs typeface="Times New Roman" pitchFamily="18" charset="0"/>
              </a:rPr>
              <a:t> масло маисовое, масло абрикосовое, экстракт зеленого чая, экстракт розы, масло эфирное апельсина, масло эфирное грейпфрута, масло эфирное лимона, токоферола ацетат (витамин Е), масло эфирное розового дерева, масло эфирное </a:t>
            </a:r>
            <a:r>
              <a:rPr lang="ru-RU" sz="1400" dirty="0" err="1" smtClean="0">
                <a:latin typeface="Times New Roman" pitchFamily="18" charset="0"/>
                <a:cs typeface="Times New Roman" pitchFamily="18" charset="0"/>
              </a:rPr>
              <a:t>иланг-иланга</a:t>
            </a:r>
            <a:r>
              <a:rPr lang="ru-RU" sz="1400" dirty="0" smtClean="0">
                <a:latin typeface="Times New Roman" pitchFamily="18" charset="0"/>
                <a:cs typeface="Times New Roman" pitchFamily="18" charset="0"/>
              </a:rPr>
              <a:t>.</a:t>
            </a:r>
          </a:p>
        </p:txBody>
      </p:sp>
      <p:sp>
        <p:nvSpPr>
          <p:cNvPr id="11" name="Прямоугольник 10"/>
          <p:cNvSpPr/>
          <p:nvPr/>
        </p:nvSpPr>
        <p:spPr>
          <a:xfrm>
            <a:off x="3428992" y="1071546"/>
            <a:ext cx="5500726" cy="369332"/>
          </a:xfrm>
          <a:prstGeom prst="rect">
            <a:avLst/>
          </a:prstGeom>
        </p:spPr>
        <p:txBody>
          <a:bodyPr wrap="square">
            <a:spAutoFit/>
          </a:bodyPr>
          <a:lstStyle/>
          <a:p>
            <a:pPr algn="ctr"/>
            <a:r>
              <a:rPr lang="ru-RU" b="1" dirty="0" smtClean="0">
                <a:solidFill>
                  <a:srgbClr val="FFC000"/>
                </a:solidFill>
              </a:rPr>
              <a:t>МАСЛО ДЛЯ ШЕИ И ЗОНЫ ДЕКОЛЬТЕ, 50 мл</a:t>
            </a:r>
            <a:endParaRPr lang="ru-RU" b="1" dirty="0">
              <a:solidFill>
                <a:srgbClr val="FFC000"/>
              </a:solidFill>
            </a:endParaRPr>
          </a:p>
        </p:txBody>
      </p:sp>
      <p:sp>
        <p:nvSpPr>
          <p:cNvPr id="13" name="TextBox 12"/>
          <p:cNvSpPr txBox="1"/>
          <p:nvPr/>
        </p:nvSpPr>
        <p:spPr>
          <a:xfrm>
            <a:off x="214282" y="4643446"/>
            <a:ext cx="8644030" cy="954107"/>
          </a:xfrm>
          <a:prstGeom prst="rect">
            <a:avLst/>
          </a:prstGeom>
          <a:noFill/>
        </p:spPr>
        <p:txBody>
          <a:bodyPr wrap="square" rtlCol="0">
            <a:spAutoFit/>
          </a:bodyPr>
          <a:lstStyle/>
          <a:p>
            <a:pPr algn="just"/>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Небольшое количество масла нанести на ладонь, чтобы оно слегка разогрелось, после чего массировать шею и зону декольте кончиками пальцев круговыми движениями по направлению сверху вниз: вдоль шеи и от центра к плечам: в области декольте до полного впитывания.</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746" name="Picture 2" descr="Масло профилактическое от растяжек"/>
          <p:cNvPicPr>
            <a:picLocks noChangeAspect="1" noChangeArrowheads="1"/>
          </p:cNvPicPr>
          <p:nvPr/>
        </p:nvPicPr>
        <p:blipFill>
          <a:blip r:embed="rId2" cstate="print"/>
          <a:srcRect/>
          <a:stretch>
            <a:fillRect/>
          </a:stretch>
        </p:blipFill>
        <p:spPr bwMode="auto">
          <a:xfrm>
            <a:off x="0" y="857232"/>
            <a:ext cx="3428992" cy="4051926"/>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14</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Косметическая эконом-линия</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785926"/>
            <a:ext cx="5643586" cy="2031325"/>
          </a:xfrm>
          <a:prstGeom prst="rect">
            <a:avLst/>
          </a:prstGeom>
        </p:spPr>
        <p:txBody>
          <a:bodyPr wrap="square">
            <a:spAutoFit/>
          </a:bodyPr>
          <a:lstStyle/>
          <a:p>
            <a:pPr algn="just"/>
            <a:r>
              <a:rPr lang="ru-RU" sz="1400" dirty="0" smtClean="0">
                <a:latin typeface="Times New Roman" pitchFamily="18" charset="0"/>
                <a:cs typeface="Times New Roman" pitchFamily="18" charset="0"/>
              </a:rPr>
              <a:t>Масло профилактическое от растяжек предназначено для профилактики растяжек при быстрых изменениях в весе (во время беременности, в подростковом периоде). Разглаживает, укрепляет, питает, смягчает и тонизирует кожу, придает ей эластичность и упругость.</a:t>
            </a:r>
          </a:p>
          <a:p>
            <a:pPr algn="just"/>
            <a:endParaRPr lang="ru-RU" sz="1400" dirty="0" smtClean="0">
              <a:latin typeface="Times New Roman" pitchFamily="18" charset="0"/>
              <a:cs typeface="Times New Roman" pitchFamily="18" charset="0"/>
            </a:endParaRPr>
          </a:p>
          <a:p>
            <a:pPr algn="just"/>
            <a:r>
              <a:rPr lang="ru-RU" sz="1400" b="1" dirty="0" smtClean="0">
                <a:latin typeface="Times New Roman" pitchFamily="18" charset="0"/>
                <a:cs typeface="Times New Roman" pitchFamily="18" charset="0"/>
              </a:rPr>
              <a:t>Состав:</a:t>
            </a:r>
            <a:r>
              <a:rPr lang="ru-RU" sz="1400" dirty="0" smtClean="0">
                <a:latin typeface="Times New Roman" pitchFamily="18" charset="0"/>
                <a:cs typeface="Times New Roman" pitchFamily="18" charset="0"/>
              </a:rPr>
              <a:t> масло маисовое, экстракт хвоща, экстракт иглицы, экстракт манжетки, токоферола ацетат (витамин Е), масло эфирное </a:t>
            </a:r>
            <a:r>
              <a:rPr lang="ru-RU" sz="1400" dirty="0" err="1" smtClean="0">
                <a:latin typeface="Times New Roman" pitchFamily="18" charset="0"/>
                <a:cs typeface="Times New Roman" pitchFamily="18" charset="0"/>
              </a:rPr>
              <a:t>лемонграсса</a:t>
            </a:r>
            <a:r>
              <a:rPr lang="ru-RU" sz="1400" dirty="0" smtClean="0">
                <a:latin typeface="Times New Roman" pitchFamily="18" charset="0"/>
                <a:cs typeface="Times New Roman" pitchFamily="18" charset="0"/>
              </a:rPr>
              <a:t>, масло эфирное розового дерева, масло эфирное мяты.</a:t>
            </a:r>
          </a:p>
        </p:txBody>
      </p:sp>
      <p:sp>
        <p:nvSpPr>
          <p:cNvPr id="11" name="Прямоугольник 10"/>
          <p:cNvSpPr/>
          <p:nvPr/>
        </p:nvSpPr>
        <p:spPr>
          <a:xfrm>
            <a:off x="3500430" y="1071546"/>
            <a:ext cx="5429288" cy="646331"/>
          </a:xfrm>
          <a:prstGeom prst="rect">
            <a:avLst/>
          </a:prstGeom>
        </p:spPr>
        <p:txBody>
          <a:bodyPr wrap="square">
            <a:spAutoFit/>
          </a:bodyPr>
          <a:lstStyle/>
          <a:p>
            <a:pPr algn="ctr"/>
            <a:r>
              <a:rPr lang="ru-RU" b="1" dirty="0" smtClean="0">
                <a:solidFill>
                  <a:srgbClr val="FFC000"/>
                </a:solidFill>
              </a:rPr>
              <a:t>МАСЛО ПРОФИЛАКТИЧЕСКОЕ ОТ РАСТЯЖЕК, 50 мл</a:t>
            </a:r>
            <a:endParaRPr lang="ru-RU" b="1" dirty="0">
              <a:solidFill>
                <a:srgbClr val="FFC000"/>
              </a:solidFill>
            </a:endParaRPr>
          </a:p>
        </p:txBody>
      </p:sp>
      <p:sp>
        <p:nvSpPr>
          <p:cNvPr id="13" name="TextBox 12"/>
          <p:cNvSpPr txBox="1"/>
          <p:nvPr/>
        </p:nvSpPr>
        <p:spPr>
          <a:xfrm>
            <a:off x="214282" y="4572008"/>
            <a:ext cx="8644030" cy="954107"/>
          </a:xfrm>
          <a:prstGeom prst="rect">
            <a:avLst/>
          </a:prstGeom>
          <a:noFill/>
        </p:spPr>
        <p:txBody>
          <a:bodyPr wrap="square" rtlCol="0">
            <a:spAutoFit/>
          </a:bodyPr>
          <a:lstStyle/>
          <a:p>
            <a:pPr algn="just"/>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Несколько капель масла нанести на ладонь, чтобы оно слегка разогрелось, после чего массировать небольшие участки тела, в том числе область растяжек, кончиками пальцев. Использовать масло для ежедневного массажа (2-3 раза в день).</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ext Box 3"/>
          <p:cNvSpPr txBox="1">
            <a:spLocks noChangeArrowheads="1"/>
          </p:cNvSpPr>
          <p:nvPr/>
        </p:nvSpPr>
        <p:spPr bwMode="auto">
          <a:xfrm>
            <a:off x="2357422" y="214290"/>
            <a:ext cx="4071935" cy="402291"/>
          </a:xfrm>
          <a:prstGeom prst="rect">
            <a:avLst/>
          </a:prstGeom>
          <a:noFill/>
          <a:ln w="9525">
            <a:noFill/>
            <a:round/>
            <a:headEnd/>
            <a:tailEnd/>
          </a:ln>
        </p:spPr>
        <p:txBody>
          <a:bodyPr wrap="square" lIns="90000" tIns="46800" rIns="90000" bIns="46800">
            <a:spAutoFit/>
          </a:bodyPr>
          <a:lstStyle/>
          <a:p>
            <a:pPr algn="ctr">
              <a:lnSpc>
                <a:spcPct val="100000"/>
              </a:lnSpc>
              <a:buClr>
                <a:srgbClr val="262626"/>
              </a:buCl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pPr>
            <a:r>
              <a:rPr lang="en-GB" sz="2000" b="1" dirty="0">
                <a:solidFill>
                  <a:srgbClr val="262626"/>
                </a:solidFill>
                <a:latin typeface="Times New Roman" pitchFamily="18" charset="0"/>
                <a:cs typeface="Times New Roman" pitchFamily="18" charset="0"/>
              </a:rPr>
              <a:t>КОНТАКТЫ</a:t>
            </a:r>
          </a:p>
        </p:txBody>
      </p:sp>
      <p:sp>
        <p:nvSpPr>
          <p:cNvPr id="29699" name="Rectangle 1"/>
          <p:cNvSpPr txBox="1">
            <a:spLocks noChangeArrowheads="1"/>
          </p:cNvSpPr>
          <p:nvPr/>
        </p:nvSpPr>
        <p:spPr bwMode="auto">
          <a:xfrm>
            <a:off x="785813" y="814003"/>
            <a:ext cx="7143750" cy="5401079"/>
          </a:xfrm>
          <a:prstGeom prst="rect">
            <a:avLst/>
          </a:prstGeom>
          <a:noFill/>
          <a:ln w="9525">
            <a:noFill/>
            <a:round/>
            <a:headEnd/>
            <a:tailEnd/>
          </a:ln>
        </p:spPr>
        <p:txBody>
          <a:bodyPr lIns="90000" tIns="46800" rIns="90000" bIns="46800" anchor="ctr"/>
          <a:lstStyle/>
          <a:p>
            <a:pPr algn="ctr" eaLnBrk="0" hangingPunct="0">
              <a:lnSpc>
                <a:spcPct val="100000"/>
              </a:lnSpc>
              <a:buClr>
                <a:srgbClr val="FFFF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dirty="0" smtClean="0">
                <a:solidFill>
                  <a:schemeClr val="tx1"/>
                </a:solidFill>
                <a:latin typeface="Times New Roman" pitchFamily="18" charset="0"/>
                <a:cs typeface="Times New Roman" pitchFamily="18" charset="0"/>
              </a:rPr>
              <a:t>ОАО </a:t>
            </a:r>
            <a:r>
              <a:rPr lang="en-GB" sz="2000" dirty="0">
                <a:solidFill>
                  <a:schemeClr val="tx1"/>
                </a:solidFill>
                <a:latin typeface="Times New Roman" pitchFamily="18" charset="0"/>
                <a:cs typeface="Times New Roman" pitchFamily="18" charset="0"/>
              </a:rPr>
              <a:t>«Фармацевтическая фабрика </a:t>
            </a:r>
            <a:br>
              <a:rPr lang="en-GB" sz="2000" dirty="0">
                <a:solidFill>
                  <a:schemeClr val="tx1"/>
                </a:solidFill>
                <a:latin typeface="Times New Roman" pitchFamily="18" charset="0"/>
                <a:cs typeface="Times New Roman" pitchFamily="18" charset="0"/>
              </a:rPr>
            </a:br>
            <a:r>
              <a:rPr lang="en-GB" sz="2000" dirty="0">
                <a:solidFill>
                  <a:schemeClr val="tx1"/>
                </a:solidFill>
                <a:latin typeface="Times New Roman" pitchFamily="18" charset="0"/>
                <a:cs typeface="Times New Roman" pitchFamily="18" charset="0"/>
              </a:rPr>
              <a:t>Санкт-Петербурга»</a:t>
            </a:r>
            <a:br>
              <a:rPr lang="en-GB" sz="2000" dirty="0">
                <a:solidFill>
                  <a:schemeClr val="tx1"/>
                </a:solidFill>
                <a:latin typeface="Times New Roman" pitchFamily="18" charset="0"/>
                <a:cs typeface="Times New Roman" pitchFamily="18" charset="0"/>
              </a:rPr>
            </a:br>
            <a:r>
              <a:rPr lang="en-GB" sz="2000" dirty="0">
                <a:solidFill>
                  <a:schemeClr val="tx1"/>
                </a:solidFill>
                <a:latin typeface="Times New Roman" pitchFamily="18" charset="0"/>
                <a:cs typeface="Times New Roman" pitchFamily="18" charset="0"/>
              </a:rPr>
              <a:t>19</a:t>
            </a:r>
            <a:r>
              <a:rPr lang="ru-RU" sz="2000" dirty="0">
                <a:solidFill>
                  <a:schemeClr val="tx1"/>
                </a:solidFill>
                <a:latin typeface="Times New Roman" pitchFamily="18" charset="0"/>
                <a:cs typeface="Times New Roman" pitchFamily="18" charset="0"/>
              </a:rPr>
              <a:t>1</a:t>
            </a:r>
            <a:r>
              <a:rPr lang="en-GB" sz="2000" dirty="0">
                <a:solidFill>
                  <a:schemeClr val="tx1"/>
                </a:solidFill>
                <a:latin typeface="Times New Roman" pitchFamily="18" charset="0"/>
                <a:cs typeface="Times New Roman" pitchFamily="18" charset="0"/>
              </a:rPr>
              <a:t>144</a:t>
            </a:r>
            <a:r>
              <a:rPr lang="en-GB" sz="2000" dirty="0" smtClean="0">
                <a:solidFill>
                  <a:schemeClr val="tx1"/>
                </a:solidFill>
                <a:latin typeface="Times New Roman" pitchFamily="18" charset="0"/>
                <a:cs typeface="Times New Roman" pitchFamily="18" charset="0"/>
              </a:rPr>
              <a:t>,</a:t>
            </a:r>
            <a:r>
              <a:rPr lang="ru-RU" sz="2000" dirty="0" smtClean="0">
                <a:solidFill>
                  <a:schemeClr val="tx1"/>
                </a:solidFill>
                <a:latin typeface="Times New Roman" pitchFamily="18" charset="0"/>
                <a:cs typeface="Times New Roman" pitchFamily="18" charset="0"/>
              </a:rPr>
              <a:t> Санкт-Петербург</a:t>
            </a:r>
            <a:r>
              <a:rPr lang="en-GB" sz="2000" dirty="0" smtClean="0">
                <a:solidFill>
                  <a:schemeClr val="tx1"/>
                </a:solidFill>
                <a:latin typeface="Times New Roman" pitchFamily="18" charset="0"/>
                <a:cs typeface="Times New Roman" pitchFamily="18" charset="0"/>
              </a:rPr>
              <a:t>,</a:t>
            </a:r>
            <a:r>
              <a:rPr lang="ru-RU" sz="2000" dirty="0" smtClean="0">
                <a:solidFill>
                  <a:schemeClr val="tx1"/>
                </a:solidFill>
                <a:latin typeface="Times New Roman" pitchFamily="18" charset="0"/>
                <a:cs typeface="Times New Roman" pitchFamily="18" charset="0"/>
              </a:rPr>
              <a:t> </a:t>
            </a:r>
            <a:r>
              <a:rPr lang="en-GB" sz="2000" dirty="0">
                <a:solidFill>
                  <a:schemeClr val="tx1"/>
                </a:solidFill>
                <a:latin typeface="Times New Roman" pitchFamily="18" charset="0"/>
                <a:cs typeface="Times New Roman" pitchFamily="18" charset="0"/>
              </a:rPr>
              <a:t>ул.</a:t>
            </a:r>
            <a:r>
              <a:rPr lang="ru-RU" sz="2000" dirty="0">
                <a:solidFill>
                  <a:schemeClr val="tx1"/>
                </a:solidFill>
                <a:latin typeface="Times New Roman" pitchFamily="18" charset="0"/>
                <a:cs typeface="Times New Roman" pitchFamily="18" charset="0"/>
              </a:rPr>
              <a:t> </a:t>
            </a:r>
            <a:r>
              <a:rPr lang="en-GB" sz="2000" dirty="0">
                <a:solidFill>
                  <a:schemeClr val="tx1"/>
                </a:solidFill>
                <a:latin typeface="Times New Roman" pitchFamily="18" charset="0"/>
                <a:cs typeface="Times New Roman" pitchFamily="18" charset="0"/>
              </a:rPr>
              <a:t>Моисеенко, д.</a:t>
            </a:r>
            <a:r>
              <a:rPr lang="ru-RU" sz="2000" dirty="0">
                <a:solidFill>
                  <a:schemeClr val="tx1"/>
                </a:solidFill>
                <a:latin typeface="Times New Roman" pitchFamily="18" charset="0"/>
                <a:cs typeface="Times New Roman" pitchFamily="18" charset="0"/>
              </a:rPr>
              <a:t> </a:t>
            </a:r>
            <a:r>
              <a:rPr lang="en-GB" sz="2000" dirty="0" smtClean="0">
                <a:solidFill>
                  <a:schemeClr val="tx1"/>
                </a:solidFill>
                <a:latin typeface="Times New Roman" pitchFamily="18" charset="0"/>
                <a:cs typeface="Times New Roman" pitchFamily="18" charset="0"/>
              </a:rPr>
              <a:t>24</a:t>
            </a:r>
            <a:r>
              <a:rPr lang="ru-RU" sz="2000" dirty="0" smtClean="0">
                <a:latin typeface="Times New Roman" pitchFamily="18" charset="0"/>
                <a:cs typeface="Times New Roman" pitchFamily="18" charset="0"/>
              </a:rPr>
              <a:t>-</a:t>
            </a:r>
            <a:r>
              <a:rPr lang="ru-RU" sz="2000" dirty="0" smtClean="0">
                <a:solidFill>
                  <a:schemeClr val="tx1"/>
                </a:solidFill>
                <a:latin typeface="Times New Roman" pitchFamily="18" charset="0"/>
                <a:cs typeface="Times New Roman" pitchFamily="18" charset="0"/>
              </a:rPr>
              <a:t>а</a:t>
            </a:r>
            <a:r>
              <a:rPr lang="ru-RU" sz="2000" dirty="0">
                <a:solidFill>
                  <a:schemeClr val="tx1"/>
                </a:solidFill>
                <a:latin typeface="Times New Roman" pitchFamily="18" charset="0"/>
                <a:cs typeface="Times New Roman" pitchFamily="18" charset="0"/>
              </a:rPr>
              <a:t>.</a:t>
            </a:r>
          </a:p>
          <a:p>
            <a:pPr algn="ctr" eaLnBrk="0" hangingPunct="0">
              <a:lnSpc>
                <a:spcPct val="100000"/>
              </a:lnSpc>
              <a:buClr>
                <a:srgbClr val="FFFF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dirty="0">
                <a:solidFill>
                  <a:schemeClr val="tx1"/>
                </a:solidFill>
                <a:latin typeface="Times New Roman" pitchFamily="18" charset="0"/>
                <a:cs typeface="Times New Roman" pitchFamily="18" charset="0"/>
              </a:rPr>
              <a:t> </a:t>
            </a:r>
            <a:br>
              <a:rPr lang="en-GB" sz="2000" dirty="0">
                <a:solidFill>
                  <a:schemeClr val="tx1"/>
                </a:solidFill>
                <a:latin typeface="Times New Roman" pitchFamily="18" charset="0"/>
                <a:cs typeface="Times New Roman" pitchFamily="18" charset="0"/>
              </a:rPr>
            </a:br>
            <a:r>
              <a:rPr lang="en-GB" sz="2000" dirty="0">
                <a:solidFill>
                  <a:schemeClr val="tx1"/>
                </a:solidFill>
                <a:latin typeface="Times New Roman" pitchFamily="18" charset="0"/>
                <a:cs typeface="Times New Roman" pitchFamily="18" charset="0"/>
              </a:rPr>
              <a:t>Департамент маркетинга: </a:t>
            </a:r>
            <a:br>
              <a:rPr lang="en-GB" sz="2000" dirty="0">
                <a:solidFill>
                  <a:schemeClr val="tx1"/>
                </a:solidFill>
                <a:latin typeface="Times New Roman" pitchFamily="18" charset="0"/>
                <a:cs typeface="Times New Roman" pitchFamily="18" charset="0"/>
              </a:rPr>
            </a:br>
            <a:r>
              <a:rPr lang="en-GB" sz="2000" dirty="0">
                <a:solidFill>
                  <a:schemeClr val="tx1"/>
                </a:solidFill>
                <a:latin typeface="Times New Roman" pitchFamily="18" charset="0"/>
                <a:cs typeface="Times New Roman" pitchFamily="18" charset="0"/>
              </a:rPr>
              <a:t>тел./факс </a:t>
            </a:r>
            <a:r>
              <a:rPr lang="ru-RU" sz="2000" dirty="0">
                <a:solidFill>
                  <a:schemeClr val="tx1"/>
                </a:solidFill>
                <a:latin typeface="Times New Roman" pitchFamily="18" charset="0"/>
                <a:cs typeface="Times New Roman" pitchFamily="18" charset="0"/>
              </a:rPr>
              <a:t>+7 </a:t>
            </a:r>
            <a:r>
              <a:rPr lang="en-GB" sz="2000" dirty="0">
                <a:solidFill>
                  <a:schemeClr val="tx1"/>
                </a:solidFill>
                <a:latin typeface="Times New Roman" pitchFamily="18" charset="0"/>
                <a:cs typeface="Times New Roman" pitchFamily="18" charset="0"/>
              </a:rPr>
              <a:t>(812)</a:t>
            </a:r>
            <a:r>
              <a:rPr lang="ru-RU" sz="2000" dirty="0">
                <a:solidFill>
                  <a:schemeClr val="tx1"/>
                </a:solidFill>
                <a:latin typeface="Times New Roman" pitchFamily="18" charset="0"/>
                <a:cs typeface="Times New Roman" pitchFamily="18" charset="0"/>
              </a:rPr>
              <a:t> </a:t>
            </a:r>
            <a:r>
              <a:rPr lang="en-GB" sz="2000" dirty="0">
                <a:solidFill>
                  <a:schemeClr val="tx1"/>
                </a:solidFill>
                <a:latin typeface="Times New Roman" pitchFamily="18" charset="0"/>
                <a:cs typeface="Times New Roman" pitchFamily="18" charset="0"/>
              </a:rPr>
              <a:t>327-82-87</a:t>
            </a:r>
            <a:endParaRPr lang="ru-RU" sz="2000" dirty="0">
              <a:solidFill>
                <a:schemeClr val="tx1"/>
              </a:solidFill>
              <a:latin typeface="Times New Roman" pitchFamily="18" charset="0"/>
              <a:cs typeface="Times New Roman" pitchFamily="18" charset="0"/>
            </a:endParaRPr>
          </a:p>
          <a:p>
            <a:pPr algn="ctr" eaLnBrk="0" hangingPunct="0">
              <a:lnSpc>
                <a:spcPct val="100000"/>
              </a:lnSpc>
              <a:buClr>
                <a:srgbClr val="FFFF66"/>
              </a:buCl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2000" dirty="0">
                <a:solidFill>
                  <a:schemeClr val="tx1"/>
                </a:solidFill>
                <a:latin typeface="Times New Roman" pitchFamily="18" charset="0"/>
                <a:cs typeface="Times New Roman" pitchFamily="18" charset="0"/>
              </a:rPr>
              <a:t/>
            </a:r>
            <a:br>
              <a:rPr lang="en-GB" sz="2000" dirty="0">
                <a:solidFill>
                  <a:schemeClr val="tx1"/>
                </a:solidFill>
                <a:latin typeface="Times New Roman" pitchFamily="18" charset="0"/>
                <a:cs typeface="Times New Roman" pitchFamily="18" charset="0"/>
              </a:rPr>
            </a:br>
            <a:r>
              <a:rPr lang="en-GB" sz="2000" dirty="0">
                <a:solidFill>
                  <a:schemeClr val="tx1"/>
                </a:solidFill>
                <a:latin typeface="Times New Roman" pitchFamily="18" charset="0"/>
                <a:cs typeface="Times New Roman" pitchFamily="18" charset="0"/>
              </a:rPr>
              <a:t> Департамент продаж: </a:t>
            </a:r>
            <a:br>
              <a:rPr lang="en-GB" sz="2000" dirty="0">
                <a:solidFill>
                  <a:schemeClr val="tx1"/>
                </a:solidFill>
                <a:latin typeface="Times New Roman" pitchFamily="18" charset="0"/>
                <a:cs typeface="Times New Roman" pitchFamily="18" charset="0"/>
              </a:rPr>
            </a:br>
            <a:r>
              <a:rPr lang="en-GB" sz="2000" dirty="0">
                <a:solidFill>
                  <a:schemeClr val="tx1"/>
                </a:solidFill>
                <a:latin typeface="Times New Roman" pitchFamily="18" charset="0"/>
                <a:cs typeface="Times New Roman" pitchFamily="18" charset="0"/>
              </a:rPr>
              <a:t>тел./факс </a:t>
            </a:r>
            <a:r>
              <a:rPr lang="ru-RU" sz="2000" dirty="0">
                <a:solidFill>
                  <a:schemeClr val="tx1"/>
                </a:solidFill>
                <a:latin typeface="Times New Roman" pitchFamily="18" charset="0"/>
                <a:cs typeface="Times New Roman" pitchFamily="18" charset="0"/>
              </a:rPr>
              <a:t>+7 </a:t>
            </a:r>
            <a:r>
              <a:rPr lang="en-GB" sz="2000" dirty="0">
                <a:solidFill>
                  <a:schemeClr val="tx1"/>
                </a:solidFill>
                <a:latin typeface="Times New Roman" pitchFamily="18" charset="0"/>
                <a:cs typeface="Times New Roman" pitchFamily="18" charset="0"/>
              </a:rPr>
              <a:t>(812)</a:t>
            </a:r>
            <a:r>
              <a:rPr lang="ru-RU" sz="2000" dirty="0">
                <a:solidFill>
                  <a:schemeClr val="tx1"/>
                </a:solidFill>
                <a:latin typeface="Times New Roman" pitchFamily="18" charset="0"/>
                <a:cs typeface="Times New Roman" pitchFamily="18" charset="0"/>
              </a:rPr>
              <a:t> </a:t>
            </a:r>
            <a:r>
              <a:rPr lang="en-GB" sz="2000" dirty="0">
                <a:solidFill>
                  <a:schemeClr val="tx1"/>
                </a:solidFill>
                <a:latin typeface="Times New Roman" pitchFamily="18" charset="0"/>
                <a:cs typeface="Times New Roman" pitchFamily="18" charset="0"/>
              </a:rPr>
              <a:t>275-66-16, 271-31-65</a:t>
            </a:r>
            <a:br>
              <a:rPr lang="en-GB" sz="2000" dirty="0">
                <a:solidFill>
                  <a:schemeClr val="tx1"/>
                </a:solidFill>
                <a:latin typeface="Times New Roman" pitchFamily="18" charset="0"/>
                <a:cs typeface="Times New Roman" pitchFamily="18" charset="0"/>
              </a:rPr>
            </a:br>
            <a:r>
              <a:rPr lang="en-GB" sz="2000" dirty="0">
                <a:solidFill>
                  <a:schemeClr val="tx1"/>
                </a:solidFill>
                <a:latin typeface="Times New Roman" pitchFamily="18" charset="0"/>
                <a:cs typeface="Times New Roman" pitchFamily="18" charset="0"/>
              </a:rPr>
              <a:t/>
            </a:r>
            <a:br>
              <a:rPr lang="en-GB" sz="2000" dirty="0">
                <a:solidFill>
                  <a:schemeClr val="tx1"/>
                </a:solidFill>
                <a:latin typeface="Times New Roman" pitchFamily="18" charset="0"/>
                <a:cs typeface="Times New Roman" pitchFamily="18" charset="0"/>
              </a:rPr>
            </a:br>
            <a:r>
              <a:rPr lang="ru-RU" sz="2000" dirty="0">
                <a:solidFill>
                  <a:schemeClr val="tx1"/>
                </a:solidFill>
                <a:latin typeface="Times New Roman" pitchFamily="18" charset="0"/>
                <a:cs typeface="Times New Roman" pitchFamily="18" charset="0"/>
              </a:rPr>
              <a:t>Сайт</a:t>
            </a:r>
            <a:r>
              <a:rPr lang="en-GB" sz="2000" dirty="0">
                <a:solidFill>
                  <a:schemeClr val="tx1"/>
                </a:solidFill>
                <a:latin typeface="Times New Roman" pitchFamily="18" charset="0"/>
                <a:cs typeface="Times New Roman" pitchFamily="18" charset="0"/>
              </a:rPr>
              <a:t>: </a:t>
            </a:r>
            <a:r>
              <a:rPr lang="en-GB" sz="2000" dirty="0" smtClean="0">
                <a:solidFill>
                  <a:schemeClr val="tx1"/>
                </a:solidFill>
                <a:latin typeface="Times New Roman" pitchFamily="18" charset="0"/>
                <a:cs typeface="Times New Roman" pitchFamily="18" charset="0"/>
                <a:hlinkClick r:id="rId3"/>
              </a:rPr>
              <a:t>www.galenopharm.ru</a:t>
            </a:r>
            <a:r>
              <a:rPr lang="ru-RU" sz="2000" dirty="0" smtClean="0">
                <a:solidFill>
                  <a:schemeClr val="tx1"/>
                </a:solidFill>
                <a:latin typeface="Times New Roman" pitchFamily="18" charset="0"/>
                <a:cs typeface="Times New Roman" pitchFamily="18" charset="0"/>
              </a:rPr>
              <a:t>, </a:t>
            </a:r>
            <a:r>
              <a:rPr lang="en-US" sz="2000" dirty="0" smtClean="0">
                <a:solidFill>
                  <a:schemeClr val="tx1"/>
                </a:solidFill>
                <a:latin typeface="Times New Roman" pitchFamily="18" charset="0"/>
                <a:cs typeface="Times New Roman" pitchFamily="18" charset="0"/>
              </a:rPr>
              <a:t>gphshop.ru</a:t>
            </a:r>
            <a:endParaRPr lang="en-GB" sz="2000" dirty="0">
              <a:solidFill>
                <a:schemeClr val="tx1"/>
              </a:solidFill>
              <a:latin typeface="Times New Roman" pitchFamily="18" charset="0"/>
              <a:cs typeface="Times New Roman" pitchFamily="18" charset="0"/>
            </a:endParaRPr>
          </a:p>
        </p:txBody>
      </p:sp>
      <p:sp>
        <p:nvSpPr>
          <p:cNvPr id="29700" name="Line 8"/>
          <p:cNvSpPr>
            <a:spLocks noChangeShapeType="1"/>
          </p:cNvSpPr>
          <p:nvPr/>
        </p:nvSpPr>
        <p:spPr bwMode="auto">
          <a:xfrm>
            <a:off x="214282" y="772245"/>
            <a:ext cx="8640763" cy="1904"/>
          </a:xfrm>
          <a:prstGeom prst="line">
            <a:avLst/>
          </a:prstGeom>
          <a:noFill/>
          <a:ln w="72009">
            <a:solidFill>
              <a:srgbClr val="3399FF"/>
            </a:solidFill>
            <a:round/>
            <a:headEnd/>
            <a:tailEnd/>
          </a:ln>
        </p:spPr>
        <p:txBody>
          <a:bodyPr/>
          <a:lstStyle/>
          <a:p>
            <a:endParaRPr lang="ru-RU" dirty="0"/>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АБРИКОСОВОЕ МАСЛО"/>
          <p:cNvPicPr>
            <a:picLocks noChangeAspect="1" noChangeArrowheads="1"/>
          </p:cNvPicPr>
          <p:nvPr/>
        </p:nvPicPr>
        <p:blipFill>
          <a:blip r:embed="rId2" cstate="print"/>
          <a:srcRect/>
          <a:stretch>
            <a:fillRect/>
          </a:stretch>
        </p:blipFill>
        <p:spPr bwMode="auto">
          <a:xfrm>
            <a:off x="142844" y="1071546"/>
            <a:ext cx="3344855" cy="3913481"/>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4071934" cy="523220"/>
          </a:xfrm>
          <a:prstGeom prst="rect">
            <a:avLst/>
          </a:prstGeom>
          <a:noFill/>
          <a:ln w="9525">
            <a:noFill/>
            <a:miter lim="800000"/>
            <a:headEnd/>
            <a:tailEnd/>
          </a:ln>
        </p:spPr>
        <p:txBody>
          <a:bodyPr wrap="square" anchor="ctr">
            <a:spAutoFit/>
          </a:bodyPr>
          <a:lstStyle/>
          <a:p>
            <a:r>
              <a:rPr lang="ru-RU" sz="2800" b="1" dirty="0" smtClean="0">
                <a:solidFill>
                  <a:schemeClr val="tx1"/>
                </a:solidFill>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3616375"/>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ежедневного ухода за кожей лица и тела, в том числе сухой и увядающей. Обладает высокой биологической активностью, замедляет процессы старения. Обладает регенерирующим, тонизирующим действием. Способствует повышению упругости. Хорошо впитывается и усваивается кожей, обеспечивает питание ее глубоких слоев. Оказывает выраженное положительное действие на кожу при ожогах и трещинах. Полезно для волос и ногтей.</a:t>
            </a:r>
          </a:p>
          <a:p>
            <a:pPr algn="just"/>
            <a:endParaRPr lang="ru-RU" sz="600" dirty="0" smtClean="0">
              <a:latin typeface="Times New Roman" pitchFamily="18" charset="0"/>
              <a:cs typeface="Times New Roman" pitchFamily="18" charset="0"/>
            </a:endParaRPr>
          </a:p>
          <a:p>
            <a:pPr algn="just"/>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чистом виде и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(виноградным или </a:t>
            </a:r>
            <a:r>
              <a:rPr lang="ru-RU" sz="1400" dirty="0" err="1" smtClean="0">
                <a:latin typeface="Times New Roman" pitchFamily="18" charset="0"/>
                <a:cs typeface="Times New Roman" pitchFamily="18" charset="0"/>
              </a:rPr>
              <a:t>жожоба</a:t>
            </a:r>
            <a:r>
              <a:rPr lang="ru-RU" sz="1400" dirty="0" smtClean="0">
                <a:latin typeface="Times New Roman" pitchFamily="18" charset="0"/>
                <a:cs typeface="Times New Roman" pitchFamily="18" charset="0"/>
              </a:rPr>
              <a:t>) в соотношении 9:1. Абрикосовое масло или смесь его с другими маслами можно использовать как базисную основу для эфирных масел (1-2 капли эфирного масла на одну чайную ложку абрикосового масла или смеси масел).</a:t>
            </a:r>
          </a:p>
        </p:txBody>
      </p:sp>
      <p:sp>
        <p:nvSpPr>
          <p:cNvPr id="11" name="Прямоугольник 10"/>
          <p:cNvSpPr/>
          <p:nvPr/>
        </p:nvSpPr>
        <p:spPr>
          <a:xfrm>
            <a:off x="3786182" y="785794"/>
            <a:ext cx="4589078" cy="369332"/>
          </a:xfrm>
          <a:prstGeom prst="rect">
            <a:avLst/>
          </a:prstGeom>
        </p:spPr>
        <p:txBody>
          <a:bodyPr wrap="none">
            <a:spAutoFit/>
          </a:bodyPr>
          <a:lstStyle/>
          <a:p>
            <a:pPr algn="ctr"/>
            <a:r>
              <a:rPr lang="ru-RU" b="1" dirty="0" smtClean="0">
                <a:solidFill>
                  <a:srgbClr val="FFC000"/>
                </a:solidFill>
              </a:rPr>
              <a:t>АБРИКОСОВОЕ МАСЛО, 25 мл и 50 мл</a:t>
            </a:r>
            <a:endParaRPr lang="ru-RU" b="1" dirty="0">
              <a:solidFill>
                <a:srgbClr val="FFC000"/>
              </a:solidFill>
            </a:endParaRPr>
          </a:p>
        </p:txBody>
      </p:sp>
      <p:sp>
        <p:nvSpPr>
          <p:cNvPr id="12" name="TextBox 11"/>
          <p:cNvSpPr txBox="1"/>
          <p:nvPr/>
        </p:nvSpPr>
        <p:spPr>
          <a:xfrm>
            <a:off x="285720" y="4714884"/>
            <a:ext cx="8643998" cy="1384995"/>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Для питания и массажа кожи</a:t>
            </a:r>
            <a:r>
              <a:rPr lang="ru-RU" sz="1400" dirty="0" smtClean="0">
                <a:latin typeface="Times New Roman" pitchFamily="18" charset="0"/>
                <a:cs typeface="Times New Roman" pitchFamily="18" charset="0"/>
              </a:rPr>
              <a:t> нанести несколько капель масла/смеси масел на кончики пальцев рук и втереть в кожу легкими массирующими движениями.</a:t>
            </a:r>
          </a:p>
          <a:p>
            <a:pPr algn="just"/>
            <a:r>
              <a:rPr lang="ru-RU" sz="1400" i="1" dirty="0" smtClean="0">
                <a:latin typeface="Times New Roman" pitchFamily="18" charset="0"/>
                <a:cs typeface="Times New Roman" pitchFamily="18" charset="0"/>
              </a:rPr>
              <a:t>Для очищения кожи лица</a:t>
            </a:r>
            <a:r>
              <a:rPr lang="ru-RU" sz="1400" dirty="0" smtClean="0">
                <a:latin typeface="Times New Roman" pitchFamily="18" charset="0"/>
                <a:cs typeface="Times New Roman" pitchFamily="18" charset="0"/>
              </a:rPr>
              <a:t> нанести несколько капель масла/смеси масел на смоченный в теплой воде и отжатый тампон и протереть кожу.</a:t>
            </a:r>
          </a:p>
          <a:p>
            <a:pPr algn="just"/>
            <a:r>
              <a:rPr lang="ru-RU" sz="1400" i="1" dirty="0" smtClean="0">
                <a:latin typeface="Times New Roman" pitchFamily="18" charset="0"/>
                <a:cs typeface="Times New Roman" pitchFamily="18" charset="0"/>
              </a:rPr>
              <a:t>Для укрепления ногтей</a:t>
            </a:r>
            <a:r>
              <a:rPr lang="ru-RU" sz="1400" dirty="0" smtClean="0">
                <a:latin typeface="Times New Roman" pitchFamily="18" charset="0"/>
                <a:cs typeface="Times New Roman" pitchFamily="18" charset="0"/>
              </a:rPr>
              <a:t> смешать 5 мл (1 чайная ложка) абрикосового масла и 1-2 капли эфирного масла лимона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Нанести смесь масел на ногти, втирая ее до полного впитывания.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МИНДАЛЬНОЕ МАСЛО"/>
          <p:cNvPicPr>
            <a:picLocks noChangeAspect="1" noChangeArrowheads="1"/>
          </p:cNvPicPr>
          <p:nvPr/>
        </p:nvPicPr>
        <p:blipFill>
          <a:blip r:embed="rId2" cstate="print"/>
          <a:srcRect/>
          <a:stretch>
            <a:fillRect/>
          </a:stretch>
        </p:blipFill>
        <p:spPr bwMode="auto">
          <a:xfrm>
            <a:off x="142844" y="1214422"/>
            <a:ext cx="3287595" cy="3786214"/>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3847207"/>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ежедневного ухода за кожей лица и тела любого типа, в том числе огрубевшей или очень чувствительной, склонной к раздражению и аллергическим реакциям. Обладает питательным, смягчающим, увлажняющим и разглаживающим действием. Повышает упругость кожи. Является одним из мощных стимуляторов роста и укрепления волос. Питая корни волос, стимулирует их рост и делает волосы блестящими и эластичными. Масло можно использовать для снятия макияжа с глаз, это одновременно питает и укрепляет ресницы.</a:t>
            </a:r>
          </a:p>
          <a:p>
            <a:pPr algn="just"/>
            <a:endParaRPr lang="ru-RU" sz="6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чистом виде и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(зародышей пшеницы) в соотношении 9:1. Миндальное масло или смесь его с другими маслами можно использовать как базисную основу для эфирных масел (1-2 капли эфирного масла на одну чайную ложку миндального масла или смеси масел).</a:t>
            </a:r>
          </a:p>
        </p:txBody>
      </p:sp>
      <p:sp>
        <p:nvSpPr>
          <p:cNvPr id="11" name="Прямоугольник 10"/>
          <p:cNvSpPr/>
          <p:nvPr/>
        </p:nvSpPr>
        <p:spPr>
          <a:xfrm>
            <a:off x="3857620" y="785794"/>
            <a:ext cx="4468788" cy="369332"/>
          </a:xfrm>
          <a:prstGeom prst="rect">
            <a:avLst/>
          </a:prstGeom>
        </p:spPr>
        <p:txBody>
          <a:bodyPr wrap="none">
            <a:spAutoFit/>
          </a:bodyPr>
          <a:lstStyle/>
          <a:p>
            <a:pPr algn="ctr"/>
            <a:r>
              <a:rPr lang="ru-RU" b="1" dirty="0" smtClean="0">
                <a:solidFill>
                  <a:srgbClr val="FFC000"/>
                </a:solidFill>
              </a:rPr>
              <a:t>МИНДАЛЬНОЕ МАСЛО, 25 мл и 50 мл</a:t>
            </a:r>
            <a:endParaRPr lang="ru-RU" b="1" dirty="0">
              <a:solidFill>
                <a:srgbClr val="FFC000"/>
              </a:solidFill>
            </a:endParaRPr>
          </a:p>
        </p:txBody>
      </p:sp>
      <p:sp>
        <p:nvSpPr>
          <p:cNvPr id="12" name="TextBox 11"/>
          <p:cNvSpPr txBox="1"/>
          <p:nvPr/>
        </p:nvSpPr>
        <p:spPr>
          <a:xfrm>
            <a:off x="142844" y="5000636"/>
            <a:ext cx="8858312" cy="954107"/>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Для питания и массажа кожи</a:t>
            </a:r>
            <a:r>
              <a:rPr lang="ru-RU" sz="1400" dirty="0" smtClean="0">
                <a:latin typeface="Times New Roman" pitchFamily="18" charset="0"/>
                <a:cs typeface="Times New Roman" pitchFamily="18" charset="0"/>
              </a:rPr>
              <a:t> нанести несколько капель масла/смеси масел на кончики пальцев рук и втереть в кожу легкими массирующими движениями.</a:t>
            </a:r>
          </a:p>
          <a:p>
            <a:pPr algn="just"/>
            <a:r>
              <a:rPr lang="ru-RU" sz="1400" i="1" dirty="0" smtClean="0">
                <a:latin typeface="Times New Roman" pitchFamily="18" charset="0"/>
                <a:cs typeface="Times New Roman" pitchFamily="18" charset="0"/>
              </a:rPr>
              <a:t>Для очищения кожи лица </a:t>
            </a:r>
            <a:r>
              <a:rPr lang="ru-RU" sz="1400" dirty="0" smtClean="0">
                <a:latin typeface="Times New Roman" pitchFamily="18" charset="0"/>
                <a:cs typeface="Times New Roman" pitchFamily="18" charset="0"/>
              </a:rPr>
              <a:t>нанести несколько капель масла/смеси масел на смоченный в теплой воде и отжатый тампон и протереть кожу.</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ПЕРСИКОВОЕ МАСЛО"/>
          <p:cNvPicPr>
            <a:picLocks noChangeAspect="1" noChangeArrowheads="1"/>
          </p:cNvPicPr>
          <p:nvPr/>
        </p:nvPicPr>
        <p:blipFill>
          <a:blip r:embed="rId2" cstate="print"/>
          <a:srcRect/>
          <a:stretch>
            <a:fillRect/>
          </a:stretch>
        </p:blipFill>
        <p:spPr bwMode="auto">
          <a:xfrm>
            <a:off x="214282" y="1214422"/>
            <a:ext cx="3214710" cy="3782641"/>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4</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3847207"/>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массажа и ежедневного ухода за кожей лица и тела любого типа. Оказывает разглаживающее, смягчающее действие, делает кожу бархатистой. Используется для очищения и интенсивного ухода за сухой и увядающей кожей лица и шеи. Маска из подогретого персикового масла предохраняет кожу от появления морщин, помогает восстановить эластичность. Благодаря содержанию витамина В15, обладающего высокой биологической активностью, масло стимулирует обменные процессы и способствует профилактике увядания кожи.</a:t>
            </a:r>
          </a:p>
          <a:p>
            <a:pPr algn="just"/>
            <a:endParaRPr lang="ru-RU" sz="6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чистом виде и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(авокадо или виноградным) в соотношении 9:1. Персиковое масло или смесь его с другими маслами можно использовать как базисную основу для эфирных масел (1-2 капли эфирного масла на одну чайную ложку персикового масла или смеси масел).</a:t>
            </a:r>
          </a:p>
        </p:txBody>
      </p:sp>
      <p:sp>
        <p:nvSpPr>
          <p:cNvPr id="11" name="Прямоугольник 10"/>
          <p:cNvSpPr/>
          <p:nvPr/>
        </p:nvSpPr>
        <p:spPr>
          <a:xfrm>
            <a:off x="3929058" y="785794"/>
            <a:ext cx="4357718" cy="369332"/>
          </a:xfrm>
          <a:prstGeom prst="rect">
            <a:avLst/>
          </a:prstGeom>
        </p:spPr>
        <p:txBody>
          <a:bodyPr wrap="square">
            <a:spAutoFit/>
          </a:bodyPr>
          <a:lstStyle/>
          <a:p>
            <a:pPr algn="ctr"/>
            <a:r>
              <a:rPr lang="ru-RU" b="1" dirty="0" smtClean="0">
                <a:solidFill>
                  <a:srgbClr val="FFC000"/>
                </a:solidFill>
              </a:rPr>
              <a:t>ПЕРСИКОВОЕ МАСЛО, 25 мл и 50 мл</a:t>
            </a:r>
            <a:endParaRPr lang="ru-RU" b="1" dirty="0">
              <a:solidFill>
                <a:srgbClr val="FFC000"/>
              </a:solidFill>
            </a:endParaRPr>
          </a:p>
        </p:txBody>
      </p:sp>
      <p:sp>
        <p:nvSpPr>
          <p:cNvPr id="12" name="TextBox 11"/>
          <p:cNvSpPr txBox="1"/>
          <p:nvPr/>
        </p:nvSpPr>
        <p:spPr>
          <a:xfrm>
            <a:off x="142844" y="5000636"/>
            <a:ext cx="8858312" cy="954107"/>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Для питания и массажа кожи</a:t>
            </a:r>
            <a:r>
              <a:rPr lang="ru-RU" sz="1400" dirty="0" smtClean="0">
                <a:latin typeface="Times New Roman" pitchFamily="18" charset="0"/>
                <a:cs typeface="Times New Roman" pitchFamily="18" charset="0"/>
              </a:rPr>
              <a:t> нанести несколько капель масла/смеси масел на кончики пальцев рук и втереть в кожу легкими массирующими движениями.</a:t>
            </a:r>
          </a:p>
          <a:p>
            <a:pPr algn="just"/>
            <a:r>
              <a:rPr lang="ru-RU" sz="1400" i="1" dirty="0" smtClean="0">
                <a:latin typeface="Times New Roman" pitchFamily="18" charset="0"/>
                <a:cs typeface="Times New Roman" pitchFamily="18" charset="0"/>
              </a:rPr>
              <a:t>Для очищения кожи лица</a:t>
            </a:r>
            <a:r>
              <a:rPr lang="ru-RU" sz="1400" dirty="0" smtClean="0">
                <a:latin typeface="Times New Roman" pitchFamily="18" charset="0"/>
                <a:cs typeface="Times New Roman" pitchFamily="18" charset="0"/>
              </a:rPr>
              <a:t> нанести несколько капель масла/смеси масел на смоченный в теплой воде и отжатый тампон и протереть кожу.</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2" descr="Масло Авокадо"/>
          <p:cNvPicPr>
            <a:picLocks noChangeAspect="1" noChangeArrowheads="1"/>
          </p:cNvPicPr>
          <p:nvPr/>
        </p:nvPicPr>
        <p:blipFill>
          <a:blip r:embed="rId2" cstate="print"/>
          <a:srcRect/>
          <a:stretch>
            <a:fillRect/>
          </a:stretch>
        </p:blipFill>
        <p:spPr bwMode="auto">
          <a:xfrm>
            <a:off x="357158" y="1142984"/>
            <a:ext cx="2948514" cy="3786214"/>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5</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4062651"/>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и натуральное 100% масло из косточек авокадо, полученное методом холодного прессования. Предназначено для ежедневного ухода за кожей лица и тела, особенно за сухой и увядающей. Активно увлажняет, предохраняет от высыхания и шелушения. Защищает от неблагоприятного воздействия факторов внешней среды, стимулирует кислородный обмен и выработку коллагена, ускоряет процесс регенерации клеток кожи. Также масло авокадо оказывает благоприятное воздействие на волосы, стимулирует их рост, способствует устранению ломкости, улучшает состояние волосяной кутикулы. Регулярное применение масла для ногтей способствует их укреплению и росту, а также препятствует воспалению ногтевого валика.</a:t>
            </a:r>
          </a:p>
          <a:p>
            <a:pPr algn="just"/>
            <a:endParaRPr lang="ru-RU" sz="6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для ухода и массажа нанести небольшое количество масла на кончики пальцев и растереть;</a:t>
            </a:r>
          </a:p>
          <a:p>
            <a:pPr algn="just"/>
            <a:r>
              <a:rPr lang="ru-RU" sz="1400" i="1" dirty="0" smtClean="0">
                <a:latin typeface="Times New Roman" pitchFamily="18" charset="0"/>
                <a:cs typeface="Times New Roman" pitchFamily="18" charset="0"/>
              </a:rPr>
              <a:t>маска для лица: </a:t>
            </a:r>
            <a:r>
              <a:rPr lang="ru-RU" sz="1400" dirty="0" smtClean="0">
                <a:latin typeface="Times New Roman" pitchFamily="18" charset="0"/>
                <a:cs typeface="Times New Roman" pitchFamily="18" charset="0"/>
              </a:rPr>
              <a:t> разогреть масло авокадо (или в смеси с персиковым маслом в соотношении 1 к 1) примерно до 37°, смочить им тонкий слой ваты или бинта и приложить к лицу на 20-30 мин.;</a:t>
            </a:r>
          </a:p>
        </p:txBody>
      </p:sp>
      <p:sp>
        <p:nvSpPr>
          <p:cNvPr id="11" name="Прямоугольник 10"/>
          <p:cNvSpPr/>
          <p:nvPr/>
        </p:nvSpPr>
        <p:spPr>
          <a:xfrm>
            <a:off x="4572000" y="785794"/>
            <a:ext cx="3143272" cy="369332"/>
          </a:xfrm>
          <a:prstGeom prst="rect">
            <a:avLst/>
          </a:prstGeom>
        </p:spPr>
        <p:txBody>
          <a:bodyPr wrap="square">
            <a:spAutoFit/>
          </a:bodyPr>
          <a:lstStyle/>
          <a:p>
            <a:pPr algn="ctr"/>
            <a:r>
              <a:rPr lang="ru-RU" b="1" dirty="0" smtClean="0">
                <a:solidFill>
                  <a:srgbClr val="FFC000"/>
                </a:solidFill>
              </a:rPr>
              <a:t>МАСЛО АВОКАДО, 25 мл</a:t>
            </a:r>
            <a:endParaRPr lang="ru-RU" b="1" dirty="0">
              <a:solidFill>
                <a:srgbClr val="FFC000"/>
              </a:solidFill>
            </a:endParaRPr>
          </a:p>
        </p:txBody>
      </p:sp>
      <p:sp>
        <p:nvSpPr>
          <p:cNvPr id="12" name="TextBox 11"/>
          <p:cNvSpPr txBox="1"/>
          <p:nvPr/>
        </p:nvSpPr>
        <p:spPr>
          <a:xfrm>
            <a:off x="142844" y="5143512"/>
            <a:ext cx="8858312" cy="1169551"/>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маска для волос: </a:t>
            </a:r>
            <a:r>
              <a:rPr lang="ru-RU" sz="1400" dirty="0" smtClean="0">
                <a:latin typeface="Times New Roman" pitchFamily="18" charset="0"/>
                <a:cs typeface="Times New Roman" pitchFamily="18" charset="0"/>
              </a:rPr>
              <a:t>нанести на вымытые и влажные волосы разогретое примерно до 37°масло (для максимальной эффективности используйте в смеси: 1 к 1 масло авокадо и миндального масла, с добавлением 3-5 капель эфирного масла кедра гималайского на 10 мл. смеси) втирать в кожу головы и корни волос, оставшееся на поверхности масло равномерно распределить с помощью расчески по всей длине волос, длительность процедуры – 1-1,5 часа.</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6</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3847207"/>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ежедневного ухода за кожей лица и тела, в том числе за проблемными участками тела, которые имеют склонность к снижению упругости. Увлажняет, освежает утомленную и увядающую кожу, обладает разглаживающим и тонизирующим действием, стягивает поры, устраняет воспаление. Очень хорошо проникает в кожу.</a:t>
            </a:r>
          </a:p>
          <a:p>
            <a:pPr algn="just"/>
            <a:endParaRPr lang="ru-RU" sz="6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чистом виде и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(абрикосовым или кунжутным) в соотношении 1:9. Виноградное масло или смесь его с другими маслами можно использовать как базисную основу для эфирных масел (1-2 капли эфирного масла на одну чайную ложку виноградного масла или смеси масел).</a:t>
            </a:r>
          </a:p>
          <a:p>
            <a:pPr algn="just"/>
            <a:r>
              <a:rPr lang="ru-RU" sz="1400" i="1" dirty="0" smtClean="0">
                <a:latin typeface="Times New Roman" pitchFamily="18" charset="0"/>
                <a:cs typeface="Times New Roman" pitchFamily="18" charset="0"/>
              </a:rPr>
              <a:t>Для питания и массажа кожи</a:t>
            </a:r>
            <a:r>
              <a:rPr lang="ru-RU" sz="1400" dirty="0" smtClean="0">
                <a:latin typeface="Times New Roman" pitchFamily="18" charset="0"/>
                <a:cs typeface="Times New Roman" pitchFamily="18" charset="0"/>
              </a:rPr>
              <a:t> нанести несколько капель масла/смеси масел на кончики пальцев рук и втереть в кожу легкими массирующими движениями.</a:t>
            </a:r>
          </a:p>
        </p:txBody>
      </p:sp>
      <p:sp>
        <p:nvSpPr>
          <p:cNvPr id="11" name="Прямоугольник 10"/>
          <p:cNvSpPr/>
          <p:nvPr/>
        </p:nvSpPr>
        <p:spPr>
          <a:xfrm>
            <a:off x="4429124" y="785794"/>
            <a:ext cx="3643338" cy="369332"/>
          </a:xfrm>
          <a:prstGeom prst="rect">
            <a:avLst/>
          </a:prstGeom>
        </p:spPr>
        <p:txBody>
          <a:bodyPr wrap="square">
            <a:spAutoFit/>
          </a:bodyPr>
          <a:lstStyle/>
          <a:p>
            <a:pPr algn="ctr"/>
            <a:r>
              <a:rPr lang="ru-RU" b="1" dirty="0" smtClean="0">
                <a:solidFill>
                  <a:srgbClr val="FFC000"/>
                </a:solidFill>
              </a:rPr>
              <a:t>ВИНОГРАДНОЕ МАСЛО, 25 мл</a:t>
            </a:r>
            <a:endParaRPr lang="ru-RU" b="1" dirty="0">
              <a:solidFill>
                <a:srgbClr val="FFC000"/>
              </a:solidFill>
            </a:endParaRPr>
          </a:p>
        </p:txBody>
      </p:sp>
      <p:sp>
        <p:nvSpPr>
          <p:cNvPr id="12" name="TextBox 11"/>
          <p:cNvSpPr txBox="1"/>
          <p:nvPr/>
        </p:nvSpPr>
        <p:spPr>
          <a:xfrm>
            <a:off x="142844" y="5000636"/>
            <a:ext cx="8858312" cy="1169551"/>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Для очищения кожи лица</a:t>
            </a:r>
            <a:r>
              <a:rPr lang="ru-RU" sz="1400" dirty="0" smtClean="0">
                <a:latin typeface="Times New Roman" pitchFamily="18" charset="0"/>
                <a:cs typeface="Times New Roman" pitchFamily="18" charset="0"/>
              </a:rPr>
              <a:t> нанести несколько капель масла/смеси масел на смоченный в теплой воде и отжатый тампон и протереть кожу.</a:t>
            </a:r>
          </a:p>
          <a:p>
            <a:pPr algn="just"/>
            <a:r>
              <a:rPr lang="ru-RU" sz="1400" i="1" dirty="0" smtClean="0">
                <a:latin typeface="Times New Roman" pitchFamily="18" charset="0"/>
                <a:cs typeface="Times New Roman" pitchFamily="18" charset="0"/>
              </a:rPr>
              <a:t>Для уменьшения </a:t>
            </a:r>
            <a:r>
              <a:rPr lang="ru-RU" sz="1400" i="1" dirty="0" err="1" smtClean="0">
                <a:latin typeface="Times New Roman" pitchFamily="18" charset="0"/>
                <a:cs typeface="Times New Roman" pitchFamily="18" charset="0"/>
              </a:rPr>
              <a:t>целлюлита</a:t>
            </a:r>
            <a:r>
              <a:rPr lang="ru-RU" sz="1400" dirty="0" smtClean="0">
                <a:latin typeface="Times New Roman" pitchFamily="18" charset="0"/>
                <a:cs typeface="Times New Roman" pitchFamily="18" charset="0"/>
              </a:rPr>
              <a:t> смешать 5 мл (1 чайная ложка) виноградного масла и 1-2 капли эфирного масла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(апельсина или лимона). Небольшое количество смеси нанести на ладонь, чтобы она слегка разогрелась, массировать проблемные участки тела в течение нескольких минут до полного впитывания в кожу.</a:t>
            </a:r>
          </a:p>
        </p:txBody>
      </p:sp>
      <p:pic>
        <p:nvPicPr>
          <p:cNvPr id="23554" name="Picture 2" descr="ВИНОГРАДНОЕ МАСЛО"/>
          <p:cNvPicPr>
            <a:picLocks noChangeAspect="1" noChangeArrowheads="1"/>
          </p:cNvPicPr>
          <p:nvPr/>
        </p:nvPicPr>
        <p:blipFill>
          <a:blip r:embed="rId2" cstate="print"/>
          <a:srcRect/>
          <a:stretch>
            <a:fillRect/>
          </a:stretch>
        </p:blipFill>
        <p:spPr bwMode="auto">
          <a:xfrm>
            <a:off x="357158" y="1428736"/>
            <a:ext cx="2928958" cy="3509868"/>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2" descr="ЖОЖОБА МАСЛО"/>
          <p:cNvPicPr>
            <a:picLocks noChangeAspect="1" noChangeArrowheads="1"/>
          </p:cNvPicPr>
          <p:nvPr/>
        </p:nvPicPr>
        <p:blipFill>
          <a:blip r:embed="rId2" cstate="print"/>
          <a:srcRect/>
          <a:stretch>
            <a:fillRect/>
          </a:stretch>
        </p:blipFill>
        <p:spPr bwMode="auto">
          <a:xfrm>
            <a:off x="357158" y="785794"/>
            <a:ext cx="2928958" cy="3534277"/>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7</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2985433"/>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ежедневного ухода за кожей лица и тела. Идеально подходит для ухода за чувствительной, склонной к раздражению кожей. Сохраняет влажность, хорошо смягчает кожу благодаря образованию на ее поверхности тонкой защитной пленки, не нарушающей естественных обменных процессов. Обладает регенерирующим, разглаживающим и </a:t>
            </a:r>
            <a:r>
              <a:rPr lang="ru-RU" sz="1400" dirty="0" err="1" smtClean="0">
                <a:latin typeface="Times New Roman" pitchFamily="18" charset="0"/>
                <a:cs typeface="Times New Roman" pitchFamily="18" charset="0"/>
              </a:rPr>
              <a:t>антиоксидантным</a:t>
            </a:r>
            <a:r>
              <a:rPr lang="ru-RU" sz="1400" dirty="0" smtClean="0">
                <a:latin typeface="Times New Roman" pitchFamily="18" charset="0"/>
                <a:cs typeface="Times New Roman" pitchFamily="18" charset="0"/>
              </a:rPr>
              <a:t> действием. Освежает утомленную и дряблую кожу. В чистом виде может использоваться для ухода за ногтями и кожей рук. Придает волосам естественный блеск и укрепляет их. Подходит для ухода за жирными волосами: эффективно удаляет с волос и кожи головы загрязнения и липкие наслоения от современных средств ухода за волосами. Быстро впитывается в кожу, не оставляя жирного следа.</a:t>
            </a:r>
          </a:p>
        </p:txBody>
      </p:sp>
      <p:sp>
        <p:nvSpPr>
          <p:cNvPr id="11" name="Прямоугольник 10"/>
          <p:cNvSpPr/>
          <p:nvPr/>
        </p:nvSpPr>
        <p:spPr>
          <a:xfrm>
            <a:off x="4572000" y="785794"/>
            <a:ext cx="3071834" cy="369332"/>
          </a:xfrm>
          <a:prstGeom prst="rect">
            <a:avLst/>
          </a:prstGeom>
        </p:spPr>
        <p:txBody>
          <a:bodyPr wrap="square">
            <a:spAutoFit/>
          </a:bodyPr>
          <a:lstStyle/>
          <a:p>
            <a:pPr algn="ctr"/>
            <a:r>
              <a:rPr lang="ru-RU" b="1" dirty="0" smtClean="0">
                <a:solidFill>
                  <a:srgbClr val="FFC000"/>
                </a:solidFill>
              </a:rPr>
              <a:t>ЖОЖОБА МАСЛО, 25 мл</a:t>
            </a:r>
            <a:endParaRPr lang="ru-RU" b="1" dirty="0">
              <a:solidFill>
                <a:srgbClr val="FFC000"/>
              </a:solidFill>
            </a:endParaRPr>
          </a:p>
        </p:txBody>
      </p:sp>
      <p:sp>
        <p:nvSpPr>
          <p:cNvPr id="13" name="TextBox 12"/>
          <p:cNvSpPr txBox="1"/>
          <p:nvPr/>
        </p:nvSpPr>
        <p:spPr>
          <a:xfrm>
            <a:off x="142844" y="3929066"/>
            <a:ext cx="8858312" cy="2462213"/>
          </a:xfrm>
          <a:prstGeom prst="rect">
            <a:avLst/>
          </a:prstGeom>
          <a:noFill/>
        </p:spPr>
        <p:txBody>
          <a:bodyPr wrap="square" rtlCol="0">
            <a:spAutoFit/>
          </a:bodyPr>
          <a:lstStyle/>
          <a:p>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чистом виде и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(лесного ореха или миндальным) в соотношении 1:9. Масло </a:t>
            </a:r>
            <a:r>
              <a:rPr lang="ru-RU" sz="1400" dirty="0" err="1" smtClean="0">
                <a:latin typeface="Times New Roman" pitchFamily="18" charset="0"/>
                <a:cs typeface="Times New Roman" pitchFamily="18" charset="0"/>
              </a:rPr>
              <a:t>жожоба</a:t>
            </a:r>
            <a:r>
              <a:rPr lang="ru-RU" sz="1400" dirty="0" smtClean="0">
                <a:latin typeface="Times New Roman" pitchFamily="18" charset="0"/>
                <a:cs typeface="Times New Roman" pitchFamily="18" charset="0"/>
              </a:rPr>
              <a:t> или смесь его с другими маслами можно использовать как базисную основу для эфирных масел (1-2 капли эфирного масла на одну чайную ложку масла </a:t>
            </a:r>
            <a:r>
              <a:rPr lang="ru-RU" sz="1400" dirty="0" err="1" smtClean="0">
                <a:latin typeface="Times New Roman" pitchFamily="18" charset="0"/>
                <a:cs typeface="Times New Roman" pitchFamily="18" charset="0"/>
              </a:rPr>
              <a:t>жожоба</a:t>
            </a:r>
            <a:r>
              <a:rPr lang="ru-RU" sz="1400" dirty="0" smtClean="0">
                <a:latin typeface="Times New Roman" pitchFamily="18" charset="0"/>
                <a:cs typeface="Times New Roman" pitchFamily="18" charset="0"/>
              </a:rPr>
              <a:t> или смеси масел).</a:t>
            </a:r>
          </a:p>
          <a:p>
            <a:pPr algn="just"/>
            <a:r>
              <a:rPr lang="ru-RU" sz="1400" i="1" dirty="0" smtClean="0">
                <a:latin typeface="Times New Roman" pitchFamily="18" charset="0"/>
                <a:cs typeface="Times New Roman" pitchFamily="18" charset="0"/>
              </a:rPr>
              <a:t>Для питания и массажа кожи</a:t>
            </a:r>
            <a:r>
              <a:rPr lang="ru-RU" sz="1400" dirty="0" smtClean="0">
                <a:latin typeface="Times New Roman" pitchFamily="18" charset="0"/>
                <a:cs typeface="Times New Roman" pitchFamily="18" charset="0"/>
              </a:rPr>
              <a:t> нанести несколько капель масла/смеси масел на кончики пальцев рук и втереть в кожу легкими массирующими движениями.</a:t>
            </a:r>
          </a:p>
          <a:p>
            <a:pPr algn="just"/>
            <a:r>
              <a:rPr lang="ru-RU" sz="1400" i="1" dirty="0" smtClean="0">
                <a:latin typeface="Times New Roman" pitchFamily="18" charset="0"/>
                <a:cs typeface="Times New Roman" pitchFamily="18" charset="0"/>
              </a:rPr>
              <a:t>Для очищения кожи лица</a:t>
            </a:r>
            <a:r>
              <a:rPr lang="ru-RU" sz="1400" dirty="0" smtClean="0">
                <a:latin typeface="Times New Roman" pitchFamily="18" charset="0"/>
                <a:cs typeface="Times New Roman" pitchFamily="18" charset="0"/>
              </a:rPr>
              <a:t> нанести несколько капель масла/смеси масел на смоченный в теплой воде и отжатый тампон и протереть кожу.</a:t>
            </a:r>
          </a:p>
          <a:p>
            <a:pPr algn="just"/>
            <a:r>
              <a:rPr lang="ru-RU" sz="1400" i="1" dirty="0" smtClean="0">
                <a:latin typeface="Times New Roman" pitchFamily="18" charset="0"/>
                <a:cs typeface="Times New Roman" pitchFamily="18" charset="0"/>
              </a:rPr>
              <a:t>Для ухода за волосами</a:t>
            </a:r>
            <a:r>
              <a:rPr lang="ru-RU" sz="1400" dirty="0" smtClean="0">
                <a:latin typeface="Times New Roman" pitchFamily="18" charset="0"/>
                <a:cs typeface="Times New Roman" pitchFamily="18" charset="0"/>
              </a:rPr>
              <a:t> рекомендуется нанести на волосы и втирать в корни волос за 10-15 минут до мытья головы масло </a:t>
            </a:r>
            <a:r>
              <a:rPr lang="ru-RU" sz="1400" dirty="0" err="1" smtClean="0">
                <a:latin typeface="Times New Roman" pitchFamily="18" charset="0"/>
                <a:cs typeface="Times New Roman" pitchFamily="18" charset="0"/>
              </a:rPr>
              <a:t>жожоба</a:t>
            </a:r>
            <a:r>
              <a:rPr lang="ru-RU" sz="1400" dirty="0" smtClean="0">
                <a:latin typeface="Times New Roman" pitchFamily="18" charset="0"/>
                <a:cs typeface="Times New Roman" pitchFamily="18" charset="0"/>
              </a:rPr>
              <a:t> или его смесь с бальзамом или шампунем для волос (соотношение 1:9).</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podrez_ti\Downloads\зародыши_пшеницы.jpg"/>
          <p:cNvPicPr>
            <a:picLocks noChangeAspect="1" noChangeArrowheads="1"/>
          </p:cNvPicPr>
          <p:nvPr/>
        </p:nvPicPr>
        <p:blipFill>
          <a:blip r:embed="rId2" cstate="print"/>
          <a:srcRect/>
          <a:stretch>
            <a:fillRect/>
          </a:stretch>
        </p:blipFill>
        <p:spPr bwMode="auto">
          <a:xfrm>
            <a:off x="357158" y="500042"/>
            <a:ext cx="2867031" cy="4531540"/>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8</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2985433"/>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ежедневного ухода за кожей лица и тела, особенно за сухой и увядающей. Освежает цвет лица, оказывает регенерирующее, разглаживающее и </a:t>
            </a:r>
            <a:r>
              <a:rPr lang="ru-RU" sz="1400" dirty="0" err="1" smtClean="0">
                <a:latin typeface="Times New Roman" pitchFamily="18" charset="0"/>
                <a:cs typeface="Times New Roman" pitchFamily="18" charset="0"/>
              </a:rPr>
              <a:t>антиоксидантное</a:t>
            </a:r>
            <a:r>
              <a:rPr lang="ru-RU" sz="1400" dirty="0" smtClean="0">
                <a:latin typeface="Times New Roman" pitchFamily="18" charset="0"/>
                <a:cs typeface="Times New Roman" pitchFamily="18" charset="0"/>
              </a:rPr>
              <a:t> действие. Обладает естественными солнцезащитными свойствами. Способствует заживлению кожи после ожогов и воспалений, способствует уменьшению родовых растяжек, рубцов, укреплению стенок капилляров. </a:t>
            </a:r>
          </a:p>
          <a:p>
            <a:pPr algn="just"/>
            <a:endParaRPr lang="ru-RU" sz="600" dirty="0" smtClean="0">
              <a:latin typeface="Times New Roman" pitchFamily="18" charset="0"/>
              <a:cs typeface="Times New Roman" pitchFamily="18" charset="0"/>
            </a:endParaRPr>
          </a:p>
          <a:p>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(абрикосовым или кунжутным) в соотношении 1:9. Полученную смесь можно использовать как базисную основу для эфирных масел (1-2 капли эфирного масла на одну чайную ложку смеси масел).</a:t>
            </a:r>
          </a:p>
        </p:txBody>
      </p:sp>
      <p:sp>
        <p:nvSpPr>
          <p:cNvPr id="11" name="Прямоугольник 10"/>
          <p:cNvSpPr/>
          <p:nvPr/>
        </p:nvSpPr>
        <p:spPr>
          <a:xfrm>
            <a:off x="3857620" y="785794"/>
            <a:ext cx="4786346" cy="369332"/>
          </a:xfrm>
          <a:prstGeom prst="rect">
            <a:avLst/>
          </a:prstGeom>
        </p:spPr>
        <p:txBody>
          <a:bodyPr wrap="square">
            <a:spAutoFit/>
          </a:bodyPr>
          <a:lstStyle/>
          <a:p>
            <a:pPr algn="ctr"/>
            <a:r>
              <a:rPr lang="ru-RU" b="1" dirty="0" smtClean="0">
                <a:solidFill>
                  <a:srgbClr val="FFC000"/>
                </a:solidFill>
              </a:rPr>
              <a:t>ЗАРОДЫШЕЙ ПШЕНИЦЫ МАСЛО, 25 мл</a:t>
            </a:r>
            <a:endParaRPr lang="ru-RU" b="1" dirty="0">
              <a:solidFill>
                <a:srgbClr val="FFC000"/>
              </a:solidFill>
            </a:endParaRPr>
          </a:p>
        </p:txBody>
      </p:sp>
      <p:sp>
        <p:nvSpPr>
          <p:cNvPr id="13" name="TextBox 12"/>
          <p:cNvSpPr txBox="1"/>
          <p:nvPr/>
        </p:nvSpPr>
        <p:spPr>
          <a:xfrm>
            <a:off x="142844" y="4143380"/>
            <a:ext cx="8858312" cy="1815882"/>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Для питания и массажа кожи </a:t>
            </a:r>
            <a:r>
              <a:rPr lang="ru-RU" sz="1400" dirty="0" smtClean="0">
                <a:latin typeface="Times New Roman" pitchFamily="18" charset="0"/>
                <a:cs typeface="Times New Roman" pitchFamily="18" charset="0"/>
              </a:rPr>
              <a:t>нанести несколько капель смеси масел на кончики пальцев рук и втереть в кожу легкими массирующими движениями.</a:t>
            </a:r>
          </a:p>
          <a:p>
            <a:pPr algn="just"/>
            <a:r>
              <a:rPr lang="ru-RU" sz="1400" i="1" dirty="0" smtClean="0">
                <a:latin typeface="Times New Roman" pitchFamily="18" charset="0"/>
                <a:cs typeface="Times New Roman" pitchFamily="18" charset="0"/>
              </a:rPr>
              <a:t>Для очищения кожи лица </a:t>
            </a:r>
            <a:r>
              <a:rPr lang="ru-RU" sz="1400" dirty="0" smtClean="0">
                <a:latin typeface="Times New Roman" pitchFamily="18" charset="0"/>
                <a:cs typeface="Times New Roman" pitchFamily="18" charset="0"/>
              </a:rPr>
              <a:t>нанести несколько капель смеси масел на смоченный в теплой воде и отжатый тампон и протереть кожу.</a:t>
            </a:r>
          </a:p>
          <a:p>
            <a:pPr algn="just"/>
            <a:r>
              <a:rPr lang="ru-RU" sz="1400" i="1" dirty="0" smtClean="0">
                <a:latin typeface="Times New Roman" pitchFamily="18" charset="0"/>
                <a:cs typeface="Times New Roman" pitchFamily="18" charset="0"/>
              </a:rPr>
              <a:t>Для ухода за увядающей кожей </a:t>
            </a:r>
            <a:r>
              <a:rPr lang="ru-RU" sz="1400" dirty="0" smtClean="0">
                <a:latin typeface="Times New Roman" pitchFamily="18" charset="0"/>
                <a:cs typeface="Times New Roman" pitchFamily="18" charset="0"/>
              </a:rPr>
              <a:t>смешать 5 мл (1 чайная ложка) масла зародышей пшеницы, 45 мл (9 чайных ложек) другого масла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(абрикосового или кунжутного) и 8-10 капель эфирного масла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(лимона или чайного дерева). Нанести несколько капель смеси масел на кончики пальцев рук и втереть в кожу легкими массирующими движениями.</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podrez_ti\Downloads\кунжутное.jpg"/>
          <p:cNvPicPr>
            <a:picLocks noChangeAspect="1" noChangeArrowheads="1"/>
          </p:cNvPicPr>
          <p:nvPr/>
        </p:nvPicPr>
        <p:blipFill>
          <a:blip r:embed="rId2" cstate="print"/>
          <a:srcRect/>
          <a:stretch>
            <a:fillRect/>
          </a:stretch>
        </p:blipFill>
        <p:spPr bwMode="auto">
          <a:xfrm>
            <a:off x="0" y="1000108"/>
            <a:ext cx="3643338" cy="3310139"/>
          </a:xfrm>
          <a:prstGeom prst="rect">
            <a:avLst/>
          </a:prstGeom>
          <a:noFill/>
        </p:spPr>
      </p:pic>
      <p:sp>
        <p:nvSpPr>
          <p:cNvPr id="5125" name="Text Box 7"/>
          <p:cNvSpPr txBox="1">
            <a:spLocks noChangeArrowheads="1"/>
          </p:cNvSpPr>
          <p:nvPr/>
        </p:nvSpPr>
        <p:spPr bwMode="auto">
          <a:xfrm>
            <a:off x="8172450" y="6448425"/>
            <a:ext cx="714375" cy="293688"/>
          </a:xfrm>
          <a:prstGeom prst="rect">
            <a:avLst/>
          </a:prstGeom>
          <a:noFill/>
          <a:ln w="9525">
            <a:noFill/>
            <a:round/>
            <a:headEnd/>
            <a:tailEnd/>
          </a:ln>
        </p:spPr>
        <p:txBody>
          <a:bodyPr lIns="90000" tIns="46800" rIns="90000" bIns="46800" anchor="ct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fld id="{3DE94276-87D7-421D-A8A2-BE311CC7E47B}" type="slidenum">
              <a:rPr lang="ru-RU" sz="1200">
                <a:solidFill>
                  <a:srgbClr val="FFFFFF"/>
                </a:solidFill>
                <a:latin typeface="Calibri" pitchFamily="34" charset="0"/>
              </a:rPr>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9</a:t>
            </a:fld>
            <a:endParaRPr lang="ru-RU" sz="1200">
              <a:solidFill>
                <a:srgbClr val="FFFFFF"/>
              </a:solidFill>
              <a:latin typeface="Calibri" pitchFamily="34" charset="0"/>
            </a:endParaRPr>
          </a:p>
        </p:txBody>
      </p:sp>
      <p:sp>
        <p:nvSpPr>
          <p:cNvPr id="5126" name="Rectangle 14"/>
          <p:cNvSpPr>
            <a:spLocks noChangeArrowheads="1"/>
          </p:cNvSpPr>
          <p:nvPr/>
        </p:nvSpPr>
        <p:spPr bwMode="auto">
          <a:xfrm>
            <a:off x="0" y="142852"/>
            <a:ext cx="6786578" cy="523220"/>
          </a:xfrm>
          <a:prstGeom prst="rect">
            <a:avLst/>
          </a:prstGeom>
          <a:noFill/>
          <a:ln w="9525">
            <a:noFill/>
            <a:miter lim="800000"/>
            <a:headEnd/>
            <a:tailEnd/>
          </a:ln>
        </p:spPr>
        <p:txBody>
          <a:bodyPr wrap="square" anchor="ctr">
            <a:spAutoFit/>
          </a:bodyPr>
          <a:lstStyle/>
          <a:p>
            <a:r>
              <a:rPr lang="ru-RU" sz="2800" b="1" dirty="0" smtClean="0">
                <a:latin typeface="Times New Roman" pitchFamily="18" charset="0"/>
                <a:cs typeface="Times New Roman" pitchFamily="18" charset="0"/>
              </a:rPr>
              <a:t>Базисные масла 100%</a:t>
            </a:r>
            <a:endParaRPr lang="ru-RU" sz="3600" dirty="0">
              <a:solidFill>
                <a:srgbClr val="0070C0"/>
              </a:solidFill>
              <a:latin typeface="Calibri" pitchFamily="34" charset="0"/>
              <a:cs typeface="Microsoft Sans Serif" pitchFamily="34" charset="0"/>
            </a:endParaRPr>
          </a:p>
        </p:txBody>
      </p:sp>
      <p:sp>
        <p:nvSpPr>
          <p:cNvPr id="5127" name="TextBox 6"/>
          <p:cNvSpPr txBox="1">
            <a:spLocks noChangeArrowheads="1"/>
          </p:cNvSpPr>
          <p:nvPr/>
        </p:nvSpPr>
        <p:spPr bwMode="auto">
          <a:xfrm>
            <a:off x="0" y="642918"/>
            <a:ext cx="9144000" cy="1661993"/>
          </a:xfrm>
          <a:prstGeom prst="rect">
            <a:avLst/>
          </a:prstGeom>
          <a:noFill/>
          <a:ln w="9525">
            <a:noFill/>
            <a:miter lim="800000"/>
            <a:headEnd/>
            <a:tailEnd/>
          </a:ln>
        </p:spPr>
        <p:txBody>
          <a:bodyPr>
            <a:spAutoFit/>
          </a:bodyPr>
          <a:lstStyle/>
          <a:p>
            <a:pPr>
              <a:spcAft>
                <a:spcPts val="1200"/>
              </a:spcAft>
            </a:pPr>
            <a:endParaRPr lang="ru-RU" sz="2400" b="1" dirty="0">
              <a:solidFill>
                <a:srgbClr val="0070C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a:p>
            <a:pPr>
              <a:spcAft>
                <a:spcPts val="1200"/>
              </a:spcAft>
            </a:pPr>
            <a:endParaRPr lang="ru-RU" sz="1600" dirty="0">
              <a:solidFill>
                <a:srgbClr val="404040"/>
              </a:solidFill>
              <a:latin typeface="Microsoft Sans Serif" pitchFamily="34" charset="0"/>
              <a:cs typeface="Microsoft Sans Serif" pitchFamily="34" charset="0"/>
            </a:endParaRPr>
          </a:p>
        </p:txBody>
      </p:sp>
      <p:sp>
        <p:nvSpPr>
          <p:cNvPr id="8" name="Line 8"/>
          <p:cNvSpPr>
            <a:spLocks noChangeShapeType="1"/>
          </p:cNvSpPr>
          <p:nvPr/>
        </p:nvSpPr>
        <p:spPr bwMode="auto">
          <a:xfrm>
            <a:off x="0" y="642918"/>
            <a:ext cx="9144000" cy="0"/>
          </a:xfrm>
          <a:prstGeom prst="line">
            <a:avLst/>
          </a:prstGeom>
          <a:noFill/>
          <a:ln w="72009">
            <a:solidFill>
              <a:srgbClr val="3399FF"/>
            </a:solidFill>
            <a:round/>
            <a:headEnd/>
            <a:tailEnd/>
          </a:ln>
        </p:spPr>
        <p:txBody>
          <a:bodyPr/>
          <a:lstStyle/>
          <a:p>
            <a:endParaRPr lang="ru-RU" dirty="0"/>
          </a:p>
        </p:txBody>
      </p:sp>
      <p:sp>
        <p:nvSpPr>
          <p:cNvPr id="10" name="Прямоугольник 9"/>
          <p:cNvSpPr/>
          <p:nvPr/>
        </p:nvSpPr>
        <p:spPr>
          <a:xfrm>
            <a:off x="3357554" y="1214422"/>
            <a:ext cx="5643586" cy="3323987"/>
          </a:xfrm>
          <a:prstGeom prst="rect">
            <a:avLst/>
          </a:prstGeom>
        </p:spPr>
        <p:txBody>
          <a:bodyPr wrap="square">
            <a:spAutoFit/>
          </a:bodyPr>
          <a:lstStyle/>
          <a:p>
            <a:pPr algn="just"/>
            <a:r>
              <a:rPr lang="ru-RU" sz="1400" dirty="0" smtClean="0">
                <a:latin typeface="Times New Roman" pitchFamily="18" charset="0"/>
                <a:cs typeface="Times New Roman" pitchFamily="18" charset="0"/>
              </a:rPr>
              <a:t>Экологически чистое, эффективное и натуральное средство для ухода за кожей. Предназначено для ежедневного ухода за кожей лица и тела, в том числе за нежной кожей вокруг глаз. Оказывает положительное влияние на сухую, увядающую кожу. Смягчает, увлажняет, питает кожу, уменьшает шелушение и раздражение, восстанавливает защитные функции эпидермиса. Обладает естественными солнцезащитными свойствами. </a:t>
            </a:r>
          </a:p>
          <a:p>
            <a:pPr algn="just"/>
            <a:endParaRPr lang="ru-RU" sz="600" dirty="0" smtClean="0">
              <a:latin typeface="Times New Roman" pitchFamily="18" charset="0"/>
              <a:cs typeface="Times New Roman" pitchFamily="18" charset="0"/>
            </a:endParaRPr>
          </a:p>
          <a:p>
            <a:pPr algn="just"/>
            <a:r>
              <a:rPr lang="ru-RU" sz="1400" b="1" dirty="0" smtClean="0">
                <a:latin typeface="Times New Roman" pitchFamily="18" charset="0"/>
                <a:cs typeface="Times New Roman" pitchFamily="18" charset="0"/>
              </a:rPr>
              <a:t>Способ применения</a:t>
            </a:r>
          </a:p>
          <a:p>
            <a:pPr algn="just"/>
            <a:r>
              <a:rPr lang="ru-RU" sz="1400" dirty="0" smtClean="0">
                <a:latin typeface="Times New Roman" pitchFamily="18" charset="0"/>
                <a:cs typeface="Times New Roman" pitchFamily="18" charset="0"/>
              </a:rPr>
              <a:t>Рекомендуется использовать в чистом виде и в смеси с другими маслами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(зародышей пшеницы) в соотношении 9:1. Кунжутное масло или смесь его с другими маслами можно использовать как базисную основу для эфирных масел (1-2 капли эфирного масла на одну чайную ложку кунжутного масла или смеси масел).</a:t>
            </a:r>
          </a:p>
        </p:txBody>
      </p:sp>
      <p:sp>
        <p:nvSpPr>
          <p:cNvPr id="11" name="Прямоугольник 10"/>
          <p:cNvSpPr/>
          <p:nvPr/>
        </p:nvSpPr>
        <p:spPr>
          <a:xfrm>
            <a:off x="4572000" y="785794"/>
            <a:ext cx="3714776" cy="369332"/>
          </a:xfrm>
          <a:prstGeom prst="rect">
            <a:avLst/>
          </a:prstGeom>
        </p:spPr>
        <p:txBody>
          <a:bodyPr wrap="square">
            <a:spAutoFit/>
          </a:bodyPr>
          <a:lstStyle/>
          <a:p>
            <a:pPr algn="ctr"/>
            <a:r>
              <a:rPr lang="ru-RU" b="1" dirty="0" smtClean="0">
                <a:solidFill>
                  <a:srgbClr val="FFC000"/>
                </a:solidFill>
              </a:rPr>
              <a:t>КУНЖУТНОЕ МАСЛО, 25 мл</a:t>
            </a:r>
            <a:endParaRPr lang="ru-RU" b="1" dirty="0">
              <a:solidFill>
                <a:srgbClr val="FFC000"/>
              </a:solidFill>
            </a:endParaRPr>
          </a:p>
        </p:txBody>
      </p:sp>
      <p:sp>
        <p:nvSpPr>
          <p:cNvPr id="13" name="TextBox 12"/>
          <p:cNvSpPr txBox="1"/>
          <p:nvPr/>
        </p:nvSpPr>
        <p:spPr>
          <a:xfrm>
            <a:off x="142844" y="4357694"/>
            <a:ext cx="8858312" cy="1600438"/>
          </a:xfrm>
          <a:prstGeom prst="rect">
            <a:avLst/>
          </a:prstGeom>
          <a:noFill/>
        </p:spPr>
        <p:txBody>
          <a:bodyPr wrap="square" rtlCol="0">
            <a:spAutoFit/>
          </a:bodyPr>
          <a:lstStyle/>
          <a:p>
            <a:pPr algn="just"/>
            <a:r>
              <a:rPr lang="ru-RU" sz="1400" i="1" dirty="0" smtClean="0">
                <a:latin typeface="Times New Roman" pitchFamily="18" charset="0"/>
                <a:cs typeface="Times New Roman" pitchFamily="18" charset="0"/>
              </a:rPr>
              <a:t>Для питания и массажа кожи </a:t>
            </a:r>
            <a:r>
              <a:rPr lang="ru-RU" sz="1400" dirty="0" smtClean="0">
                <a:latin typeface="Times New Roman" pitchFamily="18" charset="0"/>
                <a:cs typeface="Times New Roman" pitchFamily="18" charset="0"/>
              </a:rPr>
              <a:t>нанести несколько капель масла/смеси масел на кончики пальцев рук и втереть в кожу легкими массирующими движениями.</a:t>
            </a:r>
          </a:p>
          <a:p>
            <a:pPr algn="just"/>
            <a:r>
              <a:rPr lang="ru-RU" sz="1400" i="1" dirty="0" smtClean="0">
                <a:latin typeface="Times New Roman" pitchFamily="18" charset="0"/>
                <a:cs typeface="Times New Roman" pitchFamily="18" charset="0"/>
              </a:rPr>
              <a:t>Для очищения кожи лица </a:t>
            </a:r>
            <a:r>
              <a:rPr lang="ru-RU" sz="1400" dirty="0" smtClean="0">
                <a:latin typeface="Times New Roman" pitchFamily="18" charset="0"/>
                <a:cs typeface="Times New Roman" pitchFamily="18" charset="0"/>
              </a:rPr>
              <a:t>нанести несколько капель масла/смеси масел на смоченный в теплой воде и отжатый тампон и протереть кожу.</a:t>
            </a:r>
          </a:p>
          <a:p>
            <a:pPr algn="just"/>
            <a:r>
              <a:rPr lang="ru-RU" sz="1400" i="1" dirty="0" smtClean="0">
                <a:latin typeface="Times New Roman" pitchFamily="18" charset="0"/>
                <a:cs typeface="Times New Roman" pitchFamily="18" charset="0"/>
              </a:rPr>
              <a:t>Для уменьшения отечности на лице </a:t>
            </a:r>
            <a:r>
              <a:rPr lang="ru-RU" sz="1400" dirty="0" smtClean="0">
                <a:latin typeface="Times New Roman" pitchFamily="18" charset="0"/>
                <a:cs typeface="Times New Roman" pitchFamily="18" charset="0"/>
              </a:rPr>
              <a:t>смешать 5 мл (1 чайная ложка) кунжутного масла и 1-2 капли эфирного масла </a:t>
            </a:r>
            <a:r>
              <a:rPr lang="ru-RU" sz="1400" dirty="0" err="1" smtClean="0">
                <a:latin typeface="Times New Roman" pitchFamily="18" charset="0"/>
                <a:cs typeface="Times New Roman" pitchFamily="18" charset="0"/>
              </a:rPr>
              <a:t>ГаленоФарм</a:t>
            </a:r>
            <a:r>
              <a:rPr lang="ru-RU" sz="1400" dirty="0" smtClean="0">
                <a:latin typeface="Times New Roman" pitchFamily="18" charset="0"/>
                <a:cs typeface="Times New Roman" pitchFamily="18" charset="0"/>
              </a:rPr>
              <a:t>® (апельсина или пихты). Несколько капель смеси масел нанести на кончики пальцев рук и втереть в кожу легкими массирующими движениями.</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7932</TotalTime>
  <Words>2085</Words>
  <Application>Microsoft Office PowerPoint</Application>
  <PresentationFormat>Экран (4:3)</PresentationFormat>
  <Paragraphs>156</Paragraphs>
  <Slides>15</Slides>
  <Notes>2</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vector>
  </TitlesOfParts>
  <Company>galenofarm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Pivovarenok_AN</dc:creator>
  <cp:lastModifiedBy>dunaeva_as</cp:lastModifiedBy>
  <cp:revision>701</cp:revision>
  <dcterms:created xsi:type="dcterms:W3CDTF">2012-08-28T07:20:59Z</dcterms:created>
  <dcterms:modified xsi:type="dcterms:W3CDTF">2015-03-02T07:46:02Z</dcterms:modified>
</cp:coreProperties>
</file>